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7" r:id="rId14"/>
    <p:sldId id="270" r:id="rId15"/>
    <p:sldId id="269" r:id="rId16"/>
    <p:sldId id="271" r:id="rId17"/>
    <p:sldId id="281" r:id="rId18"/>
    <p:sldId id="273" r:id="rId19"/>
    <p:sldId id="282" r:id="rId20"/>
    <p:sldId id="27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211"/>
    <a:srgbClr val="46166B"/>
    <a:srgbClr val="651F99"/>
    <a:srgbClr val="5E2C90"/>
    <a:srgbClr val="7738B6"/>
    <a:srgbClr val="4F25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5" autoAdjust="0"/>
  </p:normalViewPr>
  <p:slideViewPr>
    <p:cSldViewPr snapToGrid="0" showGuides="1">
      <p:cViewPr varScale="1">
        <p:scale>
          <a:sx n="61" d="100"/>
          <a:sy n="61" d="100"/>
        </p:scale>
        <p:origin x="812" y="4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3.xml.rels><?xml version="1.0" encoding="UTF-8" standalone="yes"?>
<Relationships xmlns="http://schemas.openxmlformats.org/package/2006/relationships"><Relationship Id="rId1" Type="http://schemas.openxmlformats.org/officeDocument/2006/relationships/image" Target="../media/image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46053-71B3-48BE-B891-017C6C8FBCDF}" type="doc">
      <dgm:prSet loTypeId="urn:microsoft.com/office/officeart/2005/8/layout/process1" loCatId="process" qsTypeId="urn:microsoft.com/office/officeart/2005/8/quickstyle/simple1" qsCatId="simple" csTypeId="urn:microsoft.com/office/officeart/2005/8/colors/accent1_2" csCatId="accent1" phldr="1"/>
      <dgm:spPr/>
    </dgm:pt>
    <dgm:pt modelId="{F3B94AE1-267A-42A3-B78A-F834A6306A4B}">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Apply </a:t>
          </a:r>
          <a:r>
            <a:rPr lang="en-PH" sz="2000" dirty="0">
              <a:solidFill>
                <a:srgbClr val="C00000"/>
              </a:solidFill>
              <a:latin typeface="Garamond" panose="02020404030301010803" pitchFamily="18" charset="0"/>
            </a:rPr>
            <a:t>Fourier filtering </a:t>
          </a:r>
          <a:r>
            <a:rPr lang="en-PH" sz="2000" dirty="0">
              <a:solidFill>
                <a:schemeClr val="tx1"/>
              </a:solidFill>
              <a:latin typeface="Garamond" panose="02020404030301010803" pitchFamily="18" charset="0"/>
            </a:rPr>
            <a:t>to OLR anomalies </a:t>
          </a:r>
          <a:r>
            <a:rPr lang="en-PH" sz="1600" dirty="0">
              <a:solidFill>
                <a:schemeClr val="tx1"/>
              </a:solidFill>
              <a:latin typeface="Garamond" panose="02020404030301010803" pitchFamily="18" charset="0"/>
            </a:rPr>
            <a:t>(Wheeler and </a:t>
          </a:r>
          <a:r>
            <a:rPr lang="en-PH" sz="1600" dirty="0" err="1">
              <a:solidFill>
                <a:schemeClr val="tx1"/>
              </a:solidFill>
              <a:latin typeface="Garamond" panose="02020404030301010803" pitchFamily="18" charset="0"/>
            </a:rPr>
            <a:t>Kiladis</a:t>
          </a:r>
          <a:r>
            <a:rPr lang="en-PH" sz="1600" dirty="0">
              <a:solidFill>
                <a:schemeClr val="tx1"/>
              </a:solidFill>
              <a:latin typeface="Garamond" panose="02020404030301010803" pitchFamily="18" charset="0"/>
            </a:rPr>
            <a:t>, 1999)</a:t>
          </a:r>
        </a:p>
      </dgm:t>
    </dgm:pt>
    <dgm:pt modelId="{7EA0D26D-FFAA-498A-91FB-DDBCBE01D086}" type="parTrans" cxnId="{4010A38C-43EE-4423-8D70-572D46C44C8C}">
      <dgm:prSet/>
      <dgm:spPr/>
      <dgm:t>
        <a:bodyPr/>
        <a:lstStyle/>
        <a:p>
          <a:endParaRPr lang="en-PH" sz="2000"/>
        </a:p>
      </dgm:t>
    </dgm:pt>
    <dgm:pt modelId="{FA563947-18B3-40EE-A5AB-A89C22635A85}" type="sibTrans" cxnId="{4010A38C-43EE-4423-8D70-572D46C44C8C}">
      <dgm:prSet custT="1"/>
      <dgm:spPr>
        <a:solidFill>
          <a:srgbClr val="EEB211"/>
        </a:solidFill>
      </dgm:spPr>
      <dgm:t>
        <a:bodyPr/>
        <a:lstStyle/>
        <a:p>
          <a:endParaRPr lang="en-PH" sz="2000"/>
        </a:p>
      </dgm:t>
    </dgm:pt>
    <dgm:pt modelId="{70EACE2D-E9CB-4C97-99A9-9F895F16E791}">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Find days with strong </a:t>
          </a:r>
          <a:r>
            <a:rPr lang="en-PH" sz="2000" dirty="0">
              <a:solidFill>
                <a:srgbClr val="C00000"/>
              </a:solidFill>
              <a:latin typeface="Garamond" panose="02020404030301010803" pitchFamily="18" charset="0"/>
            </a:rPr>
            <a:t>Kelvin wave events passing through specific base longitudes</a:t>
          </a:r>
        </a:p>
      </dgm:t>
    </dgm:pt>
    <dgm:pt modelId="{A2A1B708-E173-4DBE-BC41-6C0E9A861D11}" type="parTrans" cxnId="{F7A83FAD-A7EE-46B0-A581-B9D2C205732F}">
      <dgm:prSet/>
      <dgm:spPr/>
      <dgm:t>
        <a:bodyPr/>
        <a:lstStyle/>
        <a:p>
          <a:endParaRPr lang="en-PH" sz="2000"/>
        </a:p>
      </dgm:t>
    </dgm:pt>
    <dgm:pt modelId="{D917CDD4-1DFF-4515-9294-5E3B9D6BA1BF}" type="sibTrans" cxnId="{F7A83FAD-A7EE-46B0-A581-B9D2C205732F}">
      <dgm:prSet custT="1"/>
      <dgm:spPr>
        <a:solidFill>
          <a:srgbClr val="EEB211"/>
        </a:solidFill>
      </dgm:spPr>
      <dgm:t>
        <a:bodyPr/>
        <a:lstStyle/>
        <a:p>
          <a:endParaRPr lang="en-PH" sz="2000"/>
        </a:p>
      </dgm:t>
    </dgm:pt>
    <dgm:pt modelId="{BF4BE802-841A-4979-B9E8-8412EFAB2B80}">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Separate days further into each </a:t>
          </a:r>
          <a:r>
            <a:rPr lang="en-PH" sz="2000" dirty="0">
              <a:solidFill>
                <a:srgbClr val="C00000"/>
              </a:solidFill>
              <a:latin typeface="Garamond" panose="02020404030301010803" pitchFamily="18" charset="0"/>
            </a:rPr>
            <a:t>phase of the MJO</a:t>
          </a:r>
        </a:p>
      </dgm:t>
    </dgm:pt>
    <dgm:pt modelId="{4A9A2B1E-461F-4C5B-8154-35A06D9BD5CD}" type="parTrans" cxnId="{ACDEABF8-EE64-4D29-8F23-E79D82AD8F7A}">
      <dgm:prSet/>
      <dgm:spPr/>
      <dgm:t>
        <a:bodyPr/>
        <a:lstStyle/>
        <a:p>
          <a:endParaRPr lang="en-PH" sz="2000"/>
        </a:p>
      </dgm:t>
    </dgm:pt>
    <dgm:pt modelId="{7824BF33-227D-4DD9-8C56-5CFFD168BAA7}" type="sibTrans" cxnId="{ACDEABF8-EE64-4D29-8F23-E79D82AD8F7A}">
      <dgm:prSet/>
      <dgm:spPr/>
      <dgm:t>
        <a:bodyPr/>
        <a:lstStyle/>
        <a:p>
          <a:endParaRPr lang="en-PH" sz="2000"/>
        </a:p>
      </dgm:t>
    </dgm:pt>
    <dgm:pt modelId="{6DCB6863-BF00-4476-A63D-AE8228B6EE33}" type="pres">
      <dgm:prSet presAssocID="{69346053-71B3-48BE-B891-017C6C8FBCDF}" presName="Name0" presStyleCnt="0">
        <dgm:presLayoutVars>
          <dgm:dir/>
          <dgm:resizeHandles val="exact"/>
        </dgm:presLayoutVars>
      </dgm:prSet>
      <dgm:spPr/>
    </dgm:pt>
    <dgm:pt modelId="{8543866F-F96A-4502-B024-C68A13B020E4}" type="pres">
      <dgm:prSet presAssocID="{F3B94AE1-267A-42A3-B78A-F834A6306A4B}" presName="node" presStyleLbl="node1" presStyleIdx="0" presStyleCnt="3">
        <dgm:presLayoutVars>
          <dgm:bulletEnabled val="1"/>
        </dgm:presLayoutVars>
      </dgm:prSet>
      <dgm:spPr/>
    </dgm:pt>
    <dgm:pt modelId="{BE407073-E902-42A6-ADEB-A5986B1B1A25}" type="pres">
      <dgm:prSet presAssocID="{FA563947-18B3-40EE-A5AB-A89C22635A85}" presName="sibTrans" presStyleLbl="sibTrans2D1" presStyleIdx="0" presStyleCnt="2"/>
      <dgm:spPr/>
    </dgm:pt>
    <dgm:pt modelId="{B9C2FF9E-7548-4B7F-9A99-A6B2FD9199F4}" type="pres">
      <dgm:prSet presAssocID="{FA563947-18B3-40EE-A5AB-A89C22635A85}" presName="connectorText" presStyleLbl="sibTrans2D1" presStyleIdx="0" presStyleCnt="2"/>
      <dgm:spPr/>
    </dgm:pt>
    <dgm:pt modelId="{2F31C6AA-E276-49D8-B332-34CA16CAB0ED}" type="pres">
      <dgm:prSet presAssocID="{70EACE2D-E9CB-4C97-99A9-9F895F16E791}" presName="node" presStyleLbl="node1" presStyleIdx="1" presStyleCnt="3">
        <dgm:presLayoutVars>
          <dgm:bulletEnabled val="1"/>
        </dgm:presLayoutVars>
      </dgm:prSet>
      <dgm:spPr/>
    </dgm:pt>
    <dgm:pt modelId="{9B00C92E-DEFF-413E-A7CA-8EE360CB2126}" type="pres">
      <dgm:prSet presAssocID="{D917CDD4-1DFF-4515-9294-5E3B9D6BA1BF}" presName="sibTrans" presStyleLbl="sibTrans2D1" presStyleIdx="1" presStyleCnt="2"/>
      <dgm:spPr/>
    </dgm:pt>
    <dgm:pt modelId="{62F17593-A8C9-4BB4-B9C2-97DD48E32BA3}" type="pres">
      <dgm:prSet presAssocID="{D917CDD4-1DFF-4515-9294-5E3B9D6BA1BF}" presName="connectorText" presStyleLbl="sibTrans2D1" presStyleIdx="1" presStyleCnt="2"/>
      <dgm:spPr/>
    </dgm:pt>
    <dgm:pt modelId="{D35DCEBB-41E5-4046-9BF7-2B5161B518D9}" type="pres">
      <dgm:prSet presAssocID="{BF4BE802-841A-4979-B9E8-8412EFAB2B80}" presName="node" presStyleLbl="node1" presStyleIdx="2" presStyleCnt="3">
        <dgm:presLayoutVars>
          <dgm:bulletEnabled val="1"/>
        </dgm:presLayoutVars>
      </dgm:prSet>
      <dgm:spPr/>
    </dgm:pt>
  </dgm:ptLst>
  <dgm:cxnLst>
    <dgm:cxn modelId="{2EF15608-7F76-4D24-8C53-2093B2BD3321}" type="presOf" srcId="{D917CDD4-1DFF-4515-9294-5E3B9D6BA1BF}" destId="{9B00C92E-DEFF-413E-A7CA-8EE360CB2126}" srcOrd="0" destOrd="0" presId="urn:microsoft.com/office/officeart/2005/8/layout/process1"/>
    <dgm:cxn modelId="{DFF4695C-7C25-4550-93E4-E738D6546FAC}" type="presOf" srcId="{F3B94AE1-267A-42A3-B78A-F834A6306A4B}" destId="{8543866F-F96A-4502-B024-C68A13B020E4}" srcOrd="0" destOrd="0" presId="urn:microsoft.com/office/officeart/2005/8/layout/process1"/>
    <dgm:cxn modelId="{1CB47161-9D1C-4839-BD7E-BBD913FCFD34}" type="presOf" srcId="{D917CDD4-1DFF-4515-9294-5E3B9D6BA1BF}" destId="{62F17593-A8C9-4BB4-B9C2-97DD48E32BA3}" srcOrd="1" destOrd="0" presId="urn:microsoft.com/office/officeart/2005/8/layout/process1"/>
    <dgm:cxn modelId="{71E0F36D-9E2E-408D-B311-DB0972DBC4DD}" type="presOf" srcId="{FA563947-18B3-40EE-A5AB-A89C22635A85}" destId="{BE407073-E902-42A6-ADEB-A5986B1B1A25}" srcOrd="0" destOrd="0" presId="urn:microsoft.com/office/officeart/2005/8/layout/process1"/>
    <dgm:cxn modelId="{4010A38C-43EE-4423-8D70-572D46C44C8C}" srcId="{69346053-71B3-48BE-B891-017C6C8FBCDF}" destId="{F3B94AE1-267A-42A3-B78A-F834A6306A4B}" srcOrd="0" destOrd="0" parTransId="{7EA0D26D-FFAA-498A-91FB-DDBCBE01D086}" sibTransId="{FA563947-18B3-40EE-A5AB-A89C22635A85}"/>
    <dgm:cxn modelId="{C2AE639F-9F0B-4198-8E8A-E3D20B69D3D7}" type="presOf" srcId="{BF4BE802-841A-4979-B9E8-8412EFAB2B80}" destId="{D35DCEBB-41E5-4046-9BF7-2B5161B518D9}" srcOrd="0" destOrd="0" presId="urn:microsoft.com/office/officeart/2005/8/layout/process1"/>
    <dgm:cxn modelId="{A93822A2-0CFD-4B23-899F-66B59840CB65}" type="presOf" srcId="{70EACE2D-E9CB-4C97-99A9-9F895F16E791}" destId="{2F31C6AA-E276-49D8-B332-34CA16CAB0ED}" srcOrd="0" destOrd="0" presId="urn:microsoft.com/office/officeart/2005/8/layout/process1"/>
    <dgm:cxn modelId="{2D3EE5A6-6771-4BCA-8D96-37E065D52188}" type="presOf" srcId="{69346053-71B3-48BE-B891-017C6C8FBCDF}" destId="{6DCB6863-BF00-4476-A63D-AE8228B6EE33}" srcOrd="0" destOrd="0" presId="urn:microsoft.com/office/officeart/2005/8/layout/process1"/>
    <dgm:cxn modelId="{F7A83FAD-A7EE-46B0-A581-B9D2C205732F}" srcId="{69346053-71B3-48BE-B891-017C6C8FBCDF}" destId="{70EACE2D-E9CB-4C97-99A9-9F895F16E791}" srcOrd="1" destOrd="0" parTransId="{A2A1B708-E173-4DBE-BC41-6C0E9A861D11}" sibTransId="{D917CDD4-1DFF-4515-9294-5E3B9D6BA1BF}"/>
    <dgm:cxn modelId="{F88F87E9-84F2-40D4-91C8-778A7BA46ABC}" type="presOf" srcId="{FA563947-18B3-40EE-A5AB-A89C22635A85}" destId="{B9C2FF9E-7548-4B7F-9A99-A6B2FD9199F4}" srcOrd="1" destOrd="0" presId="urn:microsoft.com/office/officeart/2005/8/layout/process1"/>
    <dgm:cxn modelId="{ACDEABF8-EE64-4D29-8F23-E79D82AD8F7A}" srcId="{69346053-71B3-48BE-B891-017C6C8FBCDF}" destId="{BF4BE802-841A-4979-B9E8-8412EFAB2B80}" srcOrd="2" destOrd="0" parTransId="{4A9A2B1E-461F-4C5B-8154-35A06D9BD5CD}" sibTransId="{7824BF33-227D-4DD9-8C56-5CFFD168BAA7}"/>
    <dgm:cxn modelId="{6E071A11-3ECA-4179-A0DB-8D7540069656}" type="presParOf" srcId="{6DCB6863-BF00-4476-A63D-AE8228B6EE33}" destId="{8543866F-F96A-4502-B024-C68A13B020E4}" srcOrd="0" destOrd="0" presId="urn:microsoft.com/office/officeart/2005/8/layout/process1"/>
    <dgm:cxn modelId="{DFCEEEBF-684D-40C8-82CA-D49C768928D0}" type="presParOf" srcId="{6DCB6863-BF00-4476-A63D-AE8228B6EE33}" destId="{BE407073-E902-42A6-ADEB-A5986B1B1A25}" srcOrd="1" destOrd="0" presId="urn:microsoft.com/office/officeart/2005/8/layout/process1"/>
    <dgm:cxn modelId="{70164BBD-8A6A-4DC5-81F2-87B42241F678}" type="presParOf" srcId="{BE407073-E902-42A6-ADEB-A5986B1B1A25}" destId="{B9C2FF9E-7548-4B7F-9A99-A6B2FD9199F4}" srcOrd="0" destOrd="0" presId="urn:microsoft.com/office/officeart/2005/8/layout/process1"/>
    <dgm:cxn modelId="{4279DC59-D716-4DD5-8E90-4C46B10C2F65}" type="presParOf" srcId="{6DCB6863-BF00-4476-A63D-AE8228B6EE33}" destId="{2F31C6AA-E276-49D8-B332-34CA16CAB0ED}" srcOrd="2" destOrd="0" presId="urn:microsoft.com/office/officeart/2005/8/layout/process1"/>
    <dgm:cxn modelId="{28D9976E-8E2B-4F51-B326-8A47F50CF776}" type="presParOf" srcId="{6DCB6863-BF00-4476-A63D-AE8228B6EE33}" destId="{9B00C92E-DEFF-413E-A7CA-8EE360CB2126}" srcOrd="3" destOrd="0" presId="urn:microsoft.com/office/officeart/2005/8/layout/process1"/>
    <dgm:cxn modelId="{BF4467CB-F9C1-4D55-9B4F-5F95FC072CAB}" type="presParOf" srcId="{9B00C92E-DEFF-413E-A7CA-8EE360CB2126}" destId="{62F17593-A8C9-4BB4-B9C2-97DD48E32BA3}" srcOrd="0" destOrd="0" presId="urn:microsoft.com/office/officeart/2005/8/layout/process1"/>
    <dgm:cxn modelId="{9FCD9B22-E5D8-4F2E-A5DC-6613E8A85D1E}" type="presParOf" srcId="{6DCB6863-BF00-4476-A63D-AE8228B6EE33}" destId="{D35DCEBB-41E5-4046-9BF7-2B5161B518D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346053-71B3-48BE-B891-017C6C8FBCDF}" type="doc">
      <dgm:prSet loTypeId="urn:microsoft.com/office/officeart/2005/8/layout/process1" loCatId="process" qsTypeId="urn:microsoft.com/office/officeart/2005/8/quickstyle/simple1" qsCatId="simple" csTypeId="urn:microsoft.com/office/officeart/2005/8/colors/accent1_2" csCatId="accent1" phldr="1"/>
      <dgm:spPr/>
    </dgm:pt>
    <dgm:pt modelId="{F3B94AE1-267A-42A3-B78A-F834A6306A4B}">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Remove seasonal cycle and </a:t>
          </a:r>
          <a:r>
            <a:rPr lang="en-PH" sz="2000" dirty="0">
              <a:solidFill>
                <a:srgbClr val="C00000"/>
              </a:solidFill>
              <a:latin typeface="Garamond" panose="02020404030301010803" pitchFamily="18" charset="0"/>
            </a:rPr>
            <a:t>get anomalies </a:t>
          </a:r>
          <a:r>
            <a:rPr lang="en-PH" sz="2000" dirty="0">
              <a:solidFill>
                <a:schemeClr val="tx1"/>
              </a:solidFill>
              <a:latin typeface="Garamond" panose="02020404030301010803" pitchFamily="18" charset="0"/>
            </a:rPr>
            <a:t>of wind, temperature, and specific humidity via regression </a:t>
          </a:r>
          <a:r>
            <a:rPr lang="en-PH" sz="1600" dirty="0">
              <a:solidFill>
                <a:schemeClr val="tx1"/>
              </a:solidFill>
              <a:latin typeface="Garamond" panose="02020404030301010803" pitchFamily="18" charset="0"/>
            </a:rPr>
            <a:t>(Roundy, 2020)</a:t>
          </a:r>
        </a:p>
      </dgm:t>
    </dgm:pt>
    <dgm:pt modelId="{7EA0D26D-FFAA-498A-91FB-DDBCBE01D086}" type="parTrans" cxnId="{4010A38C-43EE-4423-8D70-572D46C44C8C}">
      <dgm:prSet/>
      <dgm:spPr/>
      <dgm:t>
        <a:bodyPr/>
        <a:lstStyle/>
        <a:p>
          <a:endParaRPr lang="en-PH" sz="2000"/>
        </a:p>
      </dgm:t>
    </dgm:pt>
    <dgm:pt modelId="{FA563947-18B3-40EE-A5AB-A89C22635A85}" type="sibTrans" cxnId="{4010A38C-43EE-4423-8D70-572D46C44C8C}">
      <dgm:prSet custT="1"/>
      <dgm:spPr>
        <a:solidFill>
          <a:srgbClr val="EEB211"/>
        </a:solidFill>
      </dgm:spPr>
      <dgm:t>
        <a:bodyPr/>
        <a:lstStyle/>
        <a:p>
          <a:endParaRPr lang="en-PH" sz="2000"/>
        </a:p>
      </dgm:t>
    </dgm:pt>
    <mc:AlternateContent xmlns:mc="http://schemas.openxmlformats.org/markup-compatibility/2006" xmlns:a14="http://schemas.microsoft.com/office/drawing/2010/main">
      <mc:Choice Requires="a14">
        <dgm:pt modelId="{70EACE2D-E9CB-4C97-99A9-9F895F16E791}">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Calculate mean turbulent flux</a:t>
              </a:r>
            </a:p>
            <a:p>
              <a:pPr/>
              <a14:m>
                <m:oMathPara xmlns:m="http://schemas.openxmlformats.org/officeDocument/2006/math">
                  <m:oMathParaPr>
                    <m:jc m:val="centerGroup"/>
                  </m:oMathParaPr>
                  <m:oMath xmlns:m="http://schemas.openxmlformats.org/officeDocument/2006/math">
                    <m:acc>
                      <m:accPr>
                        <m:chr m:val="̅"/>
                        <m:ctrlPr>
                          <a:rPr lang="en-PH" sz="2000" b="0" i="1" smtClean="0">
                            <a:solidFill>
                              <a:srgbClr val="C00000"/>
                            </a:solidFill>
                            <a:latin typeface="Cambria Math" panose="02040503050406030204" pitchFamily="18" charset="0"/>
                          </a:rPr>
                        </m:ctrlPr>
                      </m:accPr>
                      <m:e>
                        <m:r>
                          <a:rPr lang="en-PH" sz="2000" b="0" i="1" smtClean="0">
                            <a:solidFill>
                              <a:srgbClr val="C00000"/>
                            </a:solidFill>
                            <a:latin typeface="Cambria Math" panose="02040503050406030204" pitchFamily="18" charset="0"/>
                          </a:rPr>
                          <m:t>𝑢</m:t>
                        </m:r>
                        <m:r>
                          <a:rPr lang="en-PH" sz="2000" b="0" i="1" smtClean="0">
                            <a:solidFill>
                              <a:srgbClr val="C00000"/>
                            </a:solidFill>
                            <a:latin typeface="Cambria Math" panose="02040503050406030204" pitchFamily="18" charset="0"/>
                          </a:rPr>
                          <m:t>′</m:t>
                        </m:r>
                        <m:r>
                          <a:rPr lang="en-PH" sz="2000" b="0" i="1" smtClean="0">
                            <a:solidFill>
                              <a:srgbClr val="C00000"/>
                            </a:solidFill>
                            <a:latin typeface="Cambria Math" panose="02040503050406030204" pitchFamily="18" charset="0"/>
                          </a:rPr>
                          <m:t>𝑤</m:t>
                        </m:r>
                        <m:r>
                          <a:rPr lang="en-PH" sz="2000" b="0" i="1" smtClean="0">
                            <a:solidFill>
                              <a:srgbClr val="C00000"/>
                            </a:solidFill>
                            <a:latin typeface="Cambria Math" panose="02040503050406030204" pitchFamily="18" charset="0"/>
                          </a:rPr>
                          <m:t>′</m:t>
                        </m:r>
                        <m:r>
                          <m:rPr>
                            <m:nor/>
                          </m:rPr>
                          <a:rPr lang="en-PH" sz="2000" dirty="0">
                            <a:solidFill>
                              <a:srgbClr val="C00000"/>
                            </a:solidFill>
                            <a:latin typeface="Garamond" panose="02020404030301010803" pitchFamily="18" charset="0"/>
                          </a:rPr>
                          <m:t> </m:t>
                        </m:r>
                      </m:e>
                    </m:acc>
                  </m:oMath>
                </m:oMathPara>
              </a14:m>
              <a:endParaRPr lang="en-PH" sz="2000" b="0" i="1" dirty="0">
                <a:solidFill>
                  <a:srgbClr val="C00000"/>
                </a:solidFill>
                <a:latin typeface="Garamond" panose="02020404030301010803" pitchFamily="18" charset="0"/>
              </a:endParaRPr>
            </a:p>
            <a:p>
              <a:pPr/>
              <a14:m>
                <m:oMathPara xmlns:m="http://schemas.openxmlformats.org/officeDocument/2006/math">
                  <m:oMathParaPr>
                    <m:jc m:val="centerGroup"/>
                  </m:oMathParaPr>
                  <m:oMath xmlns:m="http://schemas.openxmlformats.org/officeDocument/2006/math">
                    <m:acc>
                      <m:accPr>
                        <m:chr m:val="̅"/>
                        <m:ctrlPr>
                          <a:rPr lang="en-PH" sz="2000" b="0" i="1" smtClean="0">
                            <a:solidFill>
                              <a:srgbClr val="C00000"/>
                            </a:solidFill>
                            <a:latin typeface="Cambria Math" panose="02040503050406030204" pitchFamily="18" charset="0"/>
                          </a:rPr>
                        </m:ctrlPr>
                      </m:accPr>
                      <m:e>
                        <m:r>
                          <a:rPr lang="en-PH" sz="2000" b="0" i="1" smtClean="0">
                            <a:solidFill>
                              <a:srgbClr val="C00000"/>
                            </a:solidFill>
                            <a:latin typeface="Cambria Math" panose="02040503050406030204" pitchFamily="18" charset="0"/>
                          </a:rPr>
                          <m:t>𝑤</m:t>
                        </m:r>
                        <m:r>
                          <a:rPr lang="en-PH" sz="2000" b="0" i="1" smtClean="0">
                            <a:solidFill>
                              <a:srgbClr val="C00000"/>
                            </a:solidFill>
                            <a:latin typeface="Cambria Math" panose="02040503050406030204" pitchFamily="18" charset="0"/>
                          </a:rPr>
                          <m:t>′</m:t>
                        </m:r>
                        <m:r>
                          <a:rPr lang="en-PH" sz="2000" b="0" i="1" smtClean="0">
                            <a:solidFill>
                              <a:srgbClr val="C00000"/>
                            </a:solidFill>
                            <a:latin typeface="Cambria Math" panose="02040503050406030204" pitchFamily="18" charset="0"/>
                          </a:rPr>
                          <m:t>𝑞</m:t>
                        </m:r>
                        <m:r>
                          <a:rPr lang="en-PH" sz="2000" b="0" i="1" smtClean="0">
                            <a:solidFill>
                              <a:srgbClr val="C00000"/>
                            </a:solidFill>
                            <a:latin typeface="Cambria Math" panose="02040503050406030204" pitchFamily="18" charset="0"/>
                          </a:rPr>
                          <m:t>′</m:t>
                        </m:r>
                        <m:r>
                          <m:rPr>
                            <m:nor/>
                          </m:rPr>
                          <a:rPr lang="en-PH" sz="2000" dirty="0">
                            <a:solidFill>
                              <a:srgbClr val="C00000"/>
                            </a:solidFill>
                            <a:latin typeface="Garamond" panose="02020404030301010803" pitchFamily="18" charset="0"/>
                          </a:rPr>
                          <m:t> </m:t>
                        </m:r>
                      </m:e>
                    </m:acc>
                  </m:oMath>
                </m:oMathPara>
              </a14:m>
              <a:endParaRPr lang="en-PH" sz="2000" dirty="0">
                <a:solidFill>
                  <a:srgbClr val="C00000"/>
                </a:solidFill>
                <a:latin typeface="Garamond" panose="02020404030301010803" pitchFamily="18" charset="0"/>
              </a:endParaRPr>
            </a:p>
            <a:p>
              <a:pPr/>
              <a14:m>
                <m:oMathPara xmlns:m="http://schemas.openxmlformats.org/officeDocument/2006/math">
                  <m:oMathParaPr>
                    <m:jc m:val="centerGroup"/>
                  </m:oMathParaPr>
                  <m:oMath xmlns:m="http://schemas.openxmlformats.org/officeDocument/2006/math">
                    <m:acc>
                      <m:accPr>
                        <m:chr m:val="̅"/>
                        <m:ctrlPr>
                          <a:rPr lang="en-PH" sz="2000" b="0" i="1" smtClean="0">
                            <a:solidFill>
                              <a:srgbClr val="C00000"/>
                            </a:solidFill>
                            <a:latin typeface="Cambria Math" panose="02040503050406030204" pitchFamily="18" charset="0"/>
                          </a:rPr>
                        </m:ctrlPr>
                      </m:accPr>
                      <m:e>
                        <m:r>
                          <a:rPr lang="en-PH" sz="2000" b="0" i="1" smtClean="0">
                            <a:solidFill>
                              <a:srgbClr val="C00000"/>
                            </a:solidFill>
                            <a:latin typeface="Cambria Math" panose="02040503050406030204" pitchFamily="18" charset="0"/>
                          </a:rPr>
                          <m:t>𝑤</m:t>
                        </m:r>
                        <m:r>
                          <a:rPr lang="en-PH" sz="2000" b="0" i="1" smtClean="0">
                            <a:solidFill>
                              <a:srgbClr val="C00000"/>
                            </a:solidFill>
                            <a:latin typeface="Cambria Math" panose="02040503050406030204" pitchFamily="18" charset="0"/>
                          </a:rPr>
                          <m:t>′</m:t>
                        </m:r>
                        <m:r>
                          <a:rPr lang="en-PH" sz="2000" b="0" i="1" smtClean="0">
                            <a:solidFill>
                              <a:srgbClr val="C00000"/>
                            </a:solidFill>
                            <a:latin typeface="Cambria Math" panose="02040503050406030204" pitchFamily="18" charset="0"/>
                          </a:rPr>
                          <m:t>𝜃</m:t>
                        </m:r>
                        <m:r>
                          <a:rPr lang="en-PH" sz="2000" b="0" i="1" smtClean="0">
                            <a:solidFill>
                              <a:srgbClr val="C00000"/>
                            </a:solidFill>
                            <a:latin typeface="Cambria Math" panose="02040503050406030204" pitchFamily="18" charset="0"/>
                          </a:rPr>
                          <m:t>′</m:t>
                        </m:r>
                      </m:e>
                    </m:acc>
                  </m:oMath>
                </m:oMathPara>
              </a14:m>
              <a:endParaRPr lang="en-PH" sz="2000" dirty="0">
                <a:solidFill>
                  <a:srgbClr val="C00000"/>
                </a:solidFill>
                <a:latin typeface="Garamond" panose="02020404030301010803" pitchFamily="18" charset="0"/>
              </a:endParaRPr>
            </a:p>
          </dgm:t>
        </dgm:pt>
      </mc:Choice>
      <mc:Fallback xmlns="">
        <dgm:pt modelId="{70EACE2D-E9CB-4C97-99A9-9F895F16E791}">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Calculate mean turbulent flux</a:t>
              </a:r>
            </a:p>
            <a:p>
              <a:r>
                <a:rPr lang="en-PH" sz="2000" b="0" i="0">
                  <a:solidFill>
                    <a:srgbClr val="C00000"/>
                  </a:solidFill>
                  <a:latin typeface="Cambria Math" panose="02040503050406030204" pitchFamily="18" charset="0"/>
                </a:rPr>
                <a:t>(𝑢′𝑤′</a:t>
              </a:r>
              <a:r>
                <a:rPr lang="en-PH" sz="2000" b="0" i="0" dirty="0">
                  <a:solidFill>
                    <a:srgbClr val="C00000"/>
                  </a:solidFill>
                  <a:latin typeface="Cambria Math" panose="02040503050406030204" pitchFamily="18" charset="0"/>
                </a:rPr>
                <a:t>"</a:t>
              </a:r>
              <a:r>
                <a:rPr lang="en-PH" sz="2000" i="0" dirty="0">
                  <a:solidFill>
                    <a:srgbClr val="C00000"/>
                  </a:solidFill>
                  <a:latin typeface="Garamond" panose="02020404030301010803" pitchFamily="18" charset="0"/>
                </a:rPr>
                <a:t> </a:t>
              </a:r>
              <a:r>
                <a:rPr lang="en-PH" sz="2000" i="0" dirty="0">
                  <a:solidFill>
                    <a:srgbClr val="C00000"/>
                  </a:solidFill>
                  <a:latin typeface="Cambria Math" panose="02040503050406030204" pitchFamily="18" charset="0"/>
                </a:rPr>
                <a:t>" </a:t>
              </a:r>
              <a:r>
                <a:rPr lang="en-PH" sz="2000" b="0" i="0">
                  <a:solidFill>
                    <a:srgbClr val="C00000"/>
                  </a:solidFill>
                  <a:latin typeface="Cambria Math" panose="02040503050406030204" pitchFamily="18" charset="0"/>
                </a:rPr>
                <a:t>) ̅</a:t>
              </a:r>
              <a:endParaRPr lang="en-PH" sz="2000" b="0" i="1" dirty="0">
                <a:solidFill>
                  <a:srgbClr val="C00000"/>
                </a:solidFill>
                <a:latin typeface="Garamond" panose="02020404030301010803" pitchFamily="18" charset="0"/>
              </a:endParaRPr>
            </a:p>
            <a:p>
              <a:r>
                <a:rPr lang="en-PH" sz="2000" b="0" i="0">
                  <a:solidFill>
                    <a:srgbClr val="C00000"/>
                  </a:solidFill>
                  <a:latin typeface="Cambria Math" panose="02040503050406030204" pitchFamily="18" charset="0"/>
                </a:rPr>
                <a:t>(𝑤′𝑞′</a:t>
              </a:r>
              <a:r>
                <a:rPr lang="en-PH" sz="2000" b="0" i="0" dirty="0">
                  <a:solidFill>
                    <a:srgbClr val="C00000"/>
                  </a:solidFill>
                  <a:latin typeface="Cambria Math" panose="02040503050406030204" pitchFamily="18" charset="0"/>
                </a:rPr>
                <a:t>"</a:t>
              </a:r>
              <a:r>
                <a:rPr lang="en-PH" sz="2000" i="0" dirty="0">
                  <a:solidFill>
                    <a:srgbClr val="C00000"/>
                  </a:solidFill>
                  <a:latin typeface="Garamond" panose="02020404030301010803" pitchFamily="18" charset="0"/>
                </a:rPr>
                <a:t> </a:t>
              </a:r>
              <a:r>
                <a:rPr lang="en-PH" sz="2000" i="0" dirty="0">
                  <a:solidFill>
                    <a:srgbClr val="C00000"/>
                  </a:solidFill>
                  <a:latin typeface="Cambria Math" panose="02040503050406030204" pitchFamily="18" charset="0"/>
                </a:rPr>
                <a:t>" </a:t>
              </a:r>
              <a:r>
                <a:rPr lang="en-PH" sz="2000" b="0" i="0">
                  <a:solidFill>
                    <a:srgbClr val="C00000"/>
                  </a:solidFill>
                  <a:latin typeface="Cambria Math" panose="02040503050406030204" pitchFamily="18" charset="0"/>
                </a:rPr>
                <a:t>) ̅</a:t>
              </a:r>
              <a:endParaRPr lang="en-PH" sz="2000" dirty="0">
                <a:solidFill>
                  <a:srgbClr val="C00000"/>
                </a:solidFill>
                <a:latin typeface="Garamond" panose="02020404030301010803" pitchFamily="18" charset="0"/>
              </a:endParaRPr>
            </a:p>
            <a:p>
              <a:r>
                <a:rPr lang="en-PH" sz="2000" b="0" i="0">
                  <a:solidFill>
                    <a:srgbClr val="C00000"/>
                  </a:solidFill>
                  <a:latin typeface="Cambria Math" panose="02040503050406030204" pitchFamily="18" charset="0"/>
                </a:rPr>
                <a:t>(𝑤′𝜃′) ̅</a:t>
              </a:r>
              <a:endParaRPr lang="en-PH" sz="2000" dirty="0">
                <a:solidFill>
                  <a:srgbClr val="C00000"/>
                </a:solidFill>
                <a:latin typeface="Garamond" panose="02020404030301010803" pitchFamily="18" charset="0"/>
              </a:endParaRPr>
            </a:p>
          </dgm:t>
        </dgm:pt>
      </mc:Fallback>
    </mc:AlternateContent>
    <dgm:pt modelId="{A2A1B708-E173-4DBE-BC41-6C0E9A861D11}" type="parTrans" cxnId="{F7A83FAD-A7EE-46B0-A581-B9D2C205732F}">
      <dgm:prSet/>
      <dgm:spPr/>
      <dgm:t>
        <a:bodyPr/>
        <a:lstStyle/>
        <a:p>
          <a:endParaRPr lang="en-PH" sz="2000"/>
        </a:p>
      </dgm:t>
    </dgm:pt>
    <dgm:pt modelId="{D917CDD4-1DFF-4515-9294-5E3B9D6BA1BF}" type="sibTrans" cxnId="{F7A83FAD-A7EE-46B0-A581-B9D2C205732F}">
      <dgm:prSet custT="1"/>
      <dgm:spPr>
        <a:solidFill>
          <a:srgbClr val="EEB211"/>
        </a:solidFill>
      </dgm:spPr>
      <dgm:t>
        <a:bodyPr/>
        <a:lstStyle/>
        <a:p>
          <a:endParaRPr lang="en-PH" sz="2000"/>
        </a:p>
      </dgm:t>
    </dgm:pt>
    <dgm:pt modelId="{BF4BE802-841A-4979-B9E8-8412EFAB2B80}">
      <dgm:prSet phldrT="[Text]" custT="1"/>
      <dgm:spPr>
        <a:noFill/>
        <a:ln w="38100">
          <a:solidFill>
            <a:srgbClr val="EEB211"/>
          </a:solidFill>
        </a:ln>
      </dgm:spPr>
      <dgm:t>
        <a:bodyPr/>
        <a:lstStyle/>
        <a:p>
          <a:r>
            <a:rPr lang="en-PH" sz="2000" dirty="0">
              <a:solidFill>
                <a:srgbClr val="C00000"/>
              </a:solidFill>
              <a:latin typeface="Garamond" panose="02020404030301010803" pitchFamily="18" charset="0"/>
            </a:rPr>
            <a:t>Separate into each pair of base longitude and MJO phase</a:t>
          </a:r>
          <a:r>
            <a:rPr lang="en-PH" sz="2000" dirty="0">
              <a:solidFill>
                <a:schemeClr val="tx1"/>
              </a:solidFill>
              <a:latin typeface="Garamond" panose="02020404030301010803" pitchFamily="18" charset="0"/>
            </a:rPr>
            <a:t> of the Kelvin wave events</a:t>
          </a:r>
          <a:endParaRPr lang="en-PH" sz="2000" dirty="0">
            <a:solidFill>
              <a:srgbClr val="C00000"/>
            </a:solidFill>
            <a:latin typeface="Garamond" panose="02020404030301010803" pitchFamily="18" charset="0"/>
          </a:endParaRPr>
        </a:p>
      </dgm:t>
    </dgm:pt>
    <dgm:pt modelId="{4A9A2B1E-461F-4C5B-8154-35A06D9BD5CD}" type="parTrans" cxnId="{ACDEABF8-EE64-4D29-8F23-E79D82AD8F7A}">
      <dgm:prSet/>
      <dgm:spPr/>
      <dgm:t>
        <a:bodyPr/>
        <a:lstStyle/>
        <a:p>
          <a:endParaRPr lang="en-PH" sz="2000"/>
        </a:p>
      </dgm:t>
    </dgm:pt>
    <dgm:pt modelId="{7824BF33-227D-4DD9-8C56-5CFFD168BAA7}" type="sibTrans" cxnId="{ACDEABF8-EE64-4D29-8F23-E79D82AD8F7A}">
      <dgm:prSet/>
      <dgm:spPr/>
      <dgm:t>
        <a:bodyPr/>
        <a:lstStyle/>
        <a:p>
          <a:endParaRPr lang="en-PH" sz="2000"/>
        </a:p>
      </dgm:t>
    </dgm:pt>
    <dgm:pt modelId="{6DCB6863-BF00-4476-A63D-AE8228B6EE33}" type="pres">
      <dgm:prSet presAssocID="{69346053-71B3-48BE-B891-017C6C8FBCDF}" presName="Name0" presStyleCnt="0">
        <dgm:presLayoutVars>
          <dgm:dir/>
          <dgm:resizeHandles val="exact"/>
        </dgm:presLayoutVars>
      </dgm:prSet>
      <dgm:spPr/>
    </dgm:pt>
    <dgm:pt modelId="{8543866F-F96A-4502-B024-C68A13B020E4}" type="pres">
      <dgm:prSet presAssocID="{F3B94AE1-267A-42A3-B78A-F834A6306A4B}" presName="node" presStyleLbl="node1" presStyleIdx="0" presStyleCnt="3">
        <dgm:presLayoutVars>
          <dgm:bulletEnabled val="1"/>
        </dgm:presLayoutVars>
      </dgm:prSet>
      <dgm:spPr/>
    </dgm:pt>
    <dgm:pt modelId="{BE407073-E902-42A6-ADEB-A5986B1B1A25}" type="pres">
      <dgm:prSet presAssocID="{FA563947-18B3-40EE-A5AB-A89C22635A85}" presName="sibTrans" presStyleLbl="sibTrans2D1" presStyleIdx="0" presStyleCnt="2"/>
      <dgm:spPr/>
    </dgm:pt>
    <dgm:pt modelId="{B9C2FF9E-7548-4B7F-9A99-A6B2FD9199F4}" type="pres">
      <dgm:prSet presAssocID="{FA563947-18B3-40EE-A5AB-A89C22635A85}" presName="connectorText" presStyleLbl="sibTrans2D1" presStyleIdx="0" presStyleCnt="2"/>
      <dgm:spPr/>
    </dgm:pt>
    <dgm:pt modelId="{2F31C6AA-E276-49D8-B332-34CA16CAB0ED}" type="pres">
      <dgm:prSet presAssocID="{70EACE2D-E9CB-4C97-99A9-9F895F16E791}" presName="node" presStyleLbl="node1" presStyleIdx="1" presStyleCnt="3">
        <dgm:presLayoutVars>
          <dgm:bulletEnabled val="1"/>
        </dgm:presLayoutVars>
      </dgm:prSet>
      <dgm:spPr/>
    </dgm:pt>
    <dgm:pt modelId="{9B00C92E-DEFF-413E-A7CA-8EE360CB2126}" type="pres">
      <dgm:prSet presAssocID="{D917CDD4-1DFF-4515-9294-5E3B9D6BA1BF}" presName="sibTrans" presStyleLbl="sibTrans2D1" presStyleIdx="1" presStyleCnt="2"/>
      <dgm:spPr/>
    </dgm:pt>
    <dgm:pt modelId="{62F17593-A8C9-4BB4-B9C2-97DD48E32BA3}" type="pres">
      <dgm:prSet presAssocID="{D917CDD4-1DFF-4515-9294-5E3B9D6BA1BF}" presName="connectorText" presStyleLbl="sibTrans2D1" presStyleIdx="1" presStyleCnt="2"/>
      <dgm:spPr/>
    </dgm:pt>
    <dgm:pt modelId="{D35DCEBB-41E5-4046-9BF7-2B5161B518D9}" type="pres">
      <dgm:prSet presAssocID="{BF4BE802-841A-4979-B9E8-8412EFAB2B80}" presName="node" presStyleLbl="node1" presStyleIdx="2" presStyleCnt="3">
        <dgm:presLayoutVars>
          <dgm:bulletEnabled val="1"/>
        </dgm:presLayoutVars>
      </dgm:prSet>
      <dgm:spPr/>
    </dgm:pt>
  </dgm:ptLst>
  <dgm:cxnLst>
    <dgm:cxn modelId="{2EF15608-7F76-4D24-8C53-2093B2BD3321}" type="presOf" srcId="{D917CDD4-1DFF-4515-9294-5E3B9D6BA1BF}" destId="{9B00C92E-DEFF-413E-A7CA-8EE360CB2126}" srcOrd="0" destOrd="0" presId="urn:microsoft.com/office/officeart/2005/8/layout/process1"/>
    <dgm:cxn modelId="{DFF4695C-7C25-4550-93E4-E738D6546FAC}" type="presOf" srcId="{F3B94AE1-267A-42A3-B78A-F834A6306A4B}" destId="{8543866F-F96A-4502-B024-C68A13B020E4}" srcOrd="0" destOrd="0" presId="urn:microsoft.com/office/officeart/2005/8/layout/process1"/>
    <dgm:cxn modelId="{1CB47161-9D1C-4839-BD7E-BBD913FCFD34}" type="presOf" srcId="{D917CDD4-1DFF-4515-9294-5E3B9D6BA1BF}" destId="{62F17593-A8C9-4BB4-B9C2-97DD48E32BA3}" srcOrd="1" destOrd="0" presId="urn:microsoft.com/office/officeart/2005/8/layout/process1"/>
    <dgm:cxn modelId="{71E0F36D-9E2E-408D-B311-DB0972DBC4DD}" type="presOf" srcId="{FA563947-18B3-40EE-A5AB-A89C22635A85}" destId="{BE407073-E902-42A6-ADEB-A5986B1B1A25}" srcOrd="0" destOrd="0" presId="urn:microsoft.com/office/officeart/2005/8/layout/process1"/>
    <dgm:cxn modelId="{4010A38C-43EE-4423-8D70-572D46C44C8C}" srcId="{69346053-71B3-48BE-B891-017C6C8FBCDF}" destId="{F3B94AE1-267A-42A3-B78A-F834A6306A4B}" srcOrd="0" destOrd="0" parTransId="{7EA0D26D-FFAA-498A-91FB-DDBCBE01D086}" sibTransId="{FA563947-18B3-40EE-A5AB-A89C22635A85}"/>
    <dgm:cxn modelId="{C2AE639F-9F0B-4198-8E8A-E3D20B69D3D7}" type="presOf" srcId="{BF4BE802-841A-4979-B9E8-8412EFAB2B80}" destId="{D35DCEBB-41E5-4046-9BF7-2B5161B518D9}" srcOrd="0" destOrd="0" presId="urn:microsoft.com/office/officeart/2005/8/layout/process1"/>
    <dgm:cxn modelId="{A93822A2-0CFD-4B23-899F-66B59840CB65}" type="presOf" srcId="{70EACE2D-E9CB-4C97-99A9-9F895F16E791}" destId="{2F31C6AA-E276-49D8-B332-34CA16CAB0ED}" srcOrd="0" destOrd="0" presId="urn:microsoft.com/office/officeart/2005/8/layout/process1"/>
    <dgm:cxn modelId="{2D3EE5A6-6771-4BCA-8D96-37E065D52188}" type="presOf" srcId="{69346053-71B3-48BE-B891-017C6C8FBCDF}" destId="{6DCB6863-BF00-4476-A63D-AE8228B6EE33}" srcOrd="0" destOrd="0" presId="urn:microsoft.com/office/officeart/2005/8/layout/process1"/>
    <dgm:cxn modelId="{F7A83FAD-A7EE-46B0-A581-B9D2C205732F}" srcId="{69346053-71B3-48BE-B891-017C6C8FBCDF}" destId="{70EACE2D-E9CB-4C97-99A9-9F895F16E791}" srcOrd="1" destOrd="0" parTransId="{A2A1B708-E173-4DBE-BC41-6C0E9A861D11}" sibTransId="{D917CDD4-1DFF-4515-9294-5E3B9D6BA1BF}"/>
    <dgm:cxn modelId="{F88F87E9-84F2-40D4-91C8-778A7BA46ABC}" type="presOf" srcId="{FA563947-18B3-40EE-A5AB-A89C22635A85}" destId="{B9C2FF9E-7548-4B7F-9A99-A6B2FD9199F4}" srcOrd="1" destOrd="0" presId="urn:microsoft.com/office/officeart/2005/8/layout/process1"/>
    <dgm:cxn modelId="{ACDEABF8-EE64-4D29-8F23-E79D82AD8F7A}" srcId="{69346053-71B3-48BE-B891-017C6C8FBCDF}" destId="{BF4BE802-841A-4979-B9E8-8412EFAB2B80}" srcOrd="2" destOrd="0" parTransId="{4A9A2B1E-461F-4C5B-8154-35A06D9BD5CD}" sibTransId="{7824BF33-227D-4DD9-8C56-5CFFD168BAA7}"/>
    <dgm:cxn modelId="{6E071A11-3ECA-4179-A0DB-8D7540069656}" type="presParOf" srcId="{6DCB6863-BF00-4476-A63D-AE8228B6EE33}" destId="{8543866F-F96A-4502-B024-C68A13B020E4}" srcOrd="0" destOrd="0" presId="urn:microsoft.com/office/officeart/2005/8/layout/process1"/>
    <dgm:cxn modelId="{DFCEEEBF-684D-40C8-82CA-D49C768928D0}" type="presParOf" srcId="{6DCB6863-BF00-4476-A63D-AE8228B6EE33}" destId="{BE407073-E902-42A6-ADEB-A5986B1B1A25}" srcOrd="1" destOrd="0" presId="urn:microsoft.com/office/officeart/2005/8/layout/process1"/>
    <dgm:cxn modelId="{70164BBD-8A6A-4DC5-81F2-87B42241F678}" type="presParOf" srcId="{BE407073-E902-42A6-ADEB-A5986B1B1A25}" destId="{B9C2FF9E-7548-4B7F-9A99-A6B2FD9199F4}" srcOrd="0" destOrd="0" presId="urn:microsoft.com/office/officeart/2005/8/layout/process1"/>
    <dgm:cxn modelId="{4279DC59-D716-4DD5-8E90-4C46B10C2F65}" type="presParOf" srcId="{6DCB6863-BF00-4476-A63D-AE8228B6EE33}" destId="{2F31C6AA-E276-49D8-B332-34CA16CAB0ED}" srcOrd="2" destOrd="0" presId="urn:microsoft.com/office/officeart/2005/8/layout/process1"/>
    <dgm:cxn modelId="{28D9976E-8E2B-4F51-B326-8A47F50CF776}" type="presParOf" srcId="{6DCB6863-BF00-4476-A63D-AE8228B6EE33}" destId="{9B00C92E-DEFF-413E-A7CA-8EE360CB2126}" srcOrd="3" destOrd="0" presId="urn:microsoft.com/office/officeart/2005/8/layout/process1"/>
    <dgm:cxn modelId="{BF4467CB-F9C1-4D55-9B4F-5F95FC072CAB}" type="presParOf" srcId="{9B00C92E-DEFF-413E-A7CA-8EE360CB2126}" destId="{62F17593-A8C9-4BB4-B9C2-97DD48E32BA3}" srcOrd="0" destOrd="0" presId="urn:microsoft.com/office/officeart/2005/8/layout/process1"/>
    <dgm:cxn modelId="{9FCD9B22-E5D8-4F2E-A5DC-6613E8A85D1E}" type="presParOf" srcId="{6DCB6863-BF00-4476-A63D-AE8228B6EE33}" destId="{D35DCEBB-41E5-4046-9BF7-2B5161B518D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346053-71B3-48BE-B891-017C6C8FBCDF}" type="doc">
      <dgm:prSet loTypeId="urn:microsoft.com/office/officeart/2005/8/layout/process1" loCatId="process" qsTypeId="urn:microsoft.com/office/officeart/2005/8/quickstyle/simple1" qsCatId="simple" csTypeId="urn:microsoft.com/office/officeart/2005/8/colors/accent1_2" csCatId="accent1" phldr="1"/>
      <dgm:spPr/>
    </dgm:pt>
    <dgm:pt modelId="{F3B94AE1-267A-42A3-B78A-F834A6306A4B}">
      <dgm:prSet phldrT="[Text]" custT="1"/>
      <dgm:spPr>
        <a:noFill/>
        <a:ln w="38100">
          <a:solidFill>
            <a:srgbClr val="EEB211"/>
          </a:solidFill>
        </a:ln>
      </dgm:spPr>
      <dgm:t>
        <a:bodyPr/>
        <a:lstStyle/>
        <a:p>
          <a:r>
            <a:rPr lang="en-PH" sz="2000" dirty="0">
              <a:solidFill>
                <a:schemeClr val="tx1"/>
              </a:solidFill>
              <a:latin typeface="Garamond" panose="02020404030301010803" pitchFamily="18" charset="0"/>
            </a:rPr>
            <a:t>Remove seasonal cycle and </a:t>
          </a:r>
          <a:r>
            <a:rPr lang="en-PH" sz="2000" dirty="0">
              <a:solidFill>
                <a:srgbClr val="C00000"/>
              </a:solidFill>
              <a:latin typeface="Garamond" panose="02020404030301010803" pitchFamily="18" charset="0"/>
            </a:rPr>
            <a:t>get anomalies </a:t>
          </a:r>
          <a:r>
            <a:rPr lang="en-PH" sz="2000" dirty="0">
              <a:solidFill>
                <a:schemeClr val="tx1"/>
              </a:solidFill>
              <a:latin typeface="Garamond" panose="02020404030301010803" pitchFamily="18" charset="0"/>
            </a:rPr>
            <a:t>of wind, temperature, and specific humidity via regression </a:t>
          </a:r>
          <a:r>
            <a:rPr lang="en-PH" sz="1600" dirty="0">
              <a:solidFill>
                <a:schemeClr val="tx1"/>
              </a:solidFill>
              <a:latin typeface="Garamond" panose="02020404030301010803" pitchFamily="18" charset="0"/>
            </a:rPr>
            <a:t>(Roundy, 2020)</a:t>
          </a:r>
        </a:p>
      </dgm:t>
    </dgm:pt>
    <dgm:pt modelId="{7EA0D26D-FFAA-498A-91FB-DDBCBE01D086}" type="parTrans" cxnId="{4010A38C-43EE-4423-8D70-572D46C44C8C}">
      <dgm:prSet/>
      <dgm:spPr/>
      <dgm:t>
        <a:bodyPr/>
        <a:lstStyle/>
        <a:p>
          <a:endParaRPr lang="en-PH" sz="2000"/>
        </a:p>
      </dgm:t>
    </dgm:pt>
    <dgm:pt modelId="{FA563947-18B3-40EE-A5AB-A89C22635A85}" type="sibTrans" cxnId="{4010A38C-43EE-4423-8D70-572D46C44C8C}">
      <dgm:prSet custT="1"/>
      <dgm:spPr>
        <a:solidFill>
          <a:srgbClr val="EEB211"/>
        </a:solidFill>
      </dgm:spPr>
      <dgm:t>
        <a:bodyPr/>
        <a:lstStyle/>
        <a:p>
          <a:endParaRPr lang="en-PH" sz="2000"/>
        </a:p>
      </dgm:t>
    </dgm:pt>
    <dgm:pt modelId="{70EACE2D-E9CB-4C97-99A9-9F895F16E791}">
      <dgm:prSet phldrT="[Text]" custT="1"/>
      <dgm:spPr>
        <a:blipFill>
          <a:blip xmlns:r="http://schemas.openxmlformats.org/officeDocument/2006/relationships" r:embed="rId1"/>
          <a:stretch>
            <a:fillRect r="-1310"/>
          </a:stretch>
        </a:blipFill>
        <a:ln w="38100">
          <a:solidFill>
            <a:srgbClr val="EEB211"/>
          </a:solidFill>
        </a:ln>
      </dgm:spPr>
      <dgm:t>
        <a:bodyPr/>
        <a:lstStyle/>
        <a:p>
          <a:r>
            <a:rPr lang="en-PH">
              <a:noFill/>
            </a:rPr>
            <a:t> </a:t>
          </a:r>
        </a:p>
      </dgm:t>
    </dgm:pt>
    <dgm:pt modelId="{A2A1B708-E173-4DBE-BC41-6C0E9A861D11}" type="parTrans" cxnId="{F7A83FAD-A7EE-46B0-A581-B9D2C205732F}">
      <dgm:prSet/>
      <dgm:spPr/>
      <dgm:t>
        <a:bodyPr/>
        <a:lstStyle/>
        <a:p>
          <a:endParaRPr lang="en-PH" sz="2000"/>
        </a:p>
      </dgm:t>
    </dgm:pt>
    <dgm:pt modelId="{D917CDD4-1DFF-4515-9294-5E3B9D6BA1BF}" type="sibTrans" cxnId="{F7A83FAD-A7EE-46B0-A581-B9D2C205732F}">
      <dgm:prSet custT="1"/>
      <dgm:spPr>
        <a:solidFill>
          <a:srgbClr val="EEB211"/>
        </a:solidFill>
      </dgm:spPr>
      <dgm:t>
        <a:bodyPr/>
        <a:lstStyle/>
        <a:p>
          <a:endParaRPr lang="en-PH" sz="2000"/>
        </a:p>
      </dgm:t>
    </dgm:pt>
    <dgm:pt modelId="{BF4BE802-841A-4979-B9E8-8412EFAB2B80}">
      <dgm:prSet phldrT="[Text]" custT="1"/>
      <dgm:spPr>
        <a:noFill/>
        <a:ln w="38100">
          <a:solidFill>
            <a:srgbClr val="EEB211"/>
          </a:solidFill>
        </a:ln>
      </dgm:spPr>
      <dgm:t>
        <a:bodyPr/>
        <a:lstStyle/>
        <a:p>
          <a:r>
            <a:rPr lang="en-PH" sz="2000" dirty="0">
              <a:solidFill>
                <a:srgbClr val="C00000"/>
              </a:solidFill>
              <a:latin typeface="Garamond" panose="02020404030301010803" pitchFamily="18" charset="0"/>
            </a:rPr>
            <a:t>Separate into each pair of base longitude and MJO phase</a:t>
          </a:r>
          <a:r>
            <a:rPr lang="en-PH" sz="2000" dirty="0">
              <a:solidFill>
                <a:schemeClr val="tx1"/>
              </a:solidFill>
              <a:latin typeface="Garamond" panose="02020404030301010803" pitchFamily="18" charset="0"/>
            </a:rPr>
            <a:t> of the Kelvin wave events</a:t>
          </a:r>
          <a:endParaRPr lang="en-PH" sz="2000" dirty="0">
            <a:solidFill>
              <a:srgbClr val="C00000"/>
            </a:solidFill>
            <a:latin typeface="Garamond" panose="02020404030301010803" pitchFamily="18" charset="0"/>
          </a:endParaRPr>
        </a:p>
      </dgm:t>
    </dgm:pt>
    <dgm:pt modelId="{4A9A2B1E-461F-4C5B-8154-35A06D9BD5CD}" type="parTrans" cxnId="{ACDEABF8-EE64-4D29-8F23-E79D82AD8F7A}">
      <dgm:prSet/>
      <dgm:spPr/>
      <dgm:t>
        <a:bodyPr/>
        <a:lstStyle/>
        <a:p>
          <a:endParaRPr lang="en-PH" sz="2000"/>
        </a:p>
      </dgm:t>
    </dgm:pt>
    <dgm:pt modelId="{7824BF33-227D-4DD9-8C56-5CFFD168BAA7}" type="sibTrans" cxnId="{ACDEABF8-EE64-4D29-8F23-E79D82AD8F7A}">
      <dgm:prSet/>
      <dgm:spPr/>
      <dgm:t>
        <a:bodyPr/>
        <a:lstStyle/>
        <a:p>
          <a:endParaRPr lang="en-PH" sz="2000"/>
        </a:p>
      </dgm:t>
    </dgm:pt>
    <dgm:pt modelId="{6DCB6863-BF00-4476-A63D-AE8228B6EE33}" type="pres">
      <dgm:prSet presAssocID="{69346053-71B3-48BE-B891-017C6C8FBCDF}" presName="Name0" presStyleCnt="0">
        <dgm:presLayoutVars>
          <dgm:dir/>
          <dgm:resizeHandles val="exact"/>
        </dgm:presLayoutVars>
      </dgm:prSet>
      <dgm:spPr/>
    </dgm:pt>
    <dgm:pt modelId="{8543866F-F96A-4502-B024-C68A13B020E4}" type="pres">
      <dgm:prSet presAssocID="{F3B94AE1-267A-42A3-B78A-F834A6306A4B}" presName="node" presStyleLbl="node1" presStyleIdx="0" presStyleCnt="3">
        <dgm:presLayoutVars>
          <dgm:bulletEnabled val="1"/>
        </dgm:presLayoutVars>
      </dgm:prSet>
      <dgm:spPr/>
    </dgm:pt>
    <dgm:pt modelId="{BE407073-E902-42A6-ADEB-A5986B1B1A25}" type="pres">
      <dgm:prSet presAssocID="{FA563947-18B3-40EE-A5AB-A89C22635A85}" presName="sibTrans" presStyleLbl="sibTrans2D1" presStyleIdx="0" presStyleCnt="2"/>
      <dgm:spPr/>
    </dgm:pt>
    <dgm:pt modelId="{B9C2FF9E-7548-4B7F-9A99-A6B2FD9199F4}" type="pres">
      <dgm:prSet presAssocID="{FA563947-18B3-40EE-A5AB-A89C22635A85}" presName="connectorText" presStyleLbl="sibTrans2D1" presStyleIdx="0" presStyleCnt="2"/>
      <dgm:spPr/>
    </dgm:pt>
    <dgm:pt modelId="{2F31C6AA-E276-49D8-B332-34CA16CAB0ED}" type="pres">
      <dgm:prSet presAssocID="{70EACE2D-E9CB-4C97-99A9-9F895F16E791}" presName="node" presStyleLbl="node1" presStyleIdx="1" presStyleCnt="3">
        <dgm:presLayoutVars>
          <dgm:bulletEnabled val="1"/>
        </dgm:presLayoutVars>
      </dgm:prSet>
      <dgm:spPr/>
    </dgm:pt>
    <dgm:pt modelId="{9B00C92E-DEFF-413E-A7CA-8EE360CB2126}" type="pres">
      <dgm:prSet presAssocID="{D917CDD4-1DFF-4515-9294-5E3B9D6BA1BF}" presName="sibTrans" presStyleLbl="sibTrans2D1" presStyleIdx="1" presStyleCnt="2"/>
      <dgm:spPr/>
    </dgm:pt>
    <dgm:pt modelId="{62F17593-A8C9-4BB4-B9C2-97DD48E32BA3}" type="pres">
      <dgm:prSet presAssocID="{D917CDD4-1DFF-4515-9294-5E3B9D6BA1BF}" presName="connectorText" presStyleLbl="sibTrans2D1" presStyleIdx="1" presStyleCnt="2"/>
      <dgm:spPr/>
    </dgm:pt>
    <dgm:pt modelId="{D35DCEBB-41E5-4046-9BF7-2B5161B518D9}" type="pres">
      <dgm:prSet presAssocID="{BF4BE802-841A-4979-B9E8-8412EFAB2B80}" presName="node" presStyleLbl="node1" presStyleIdx="2" presStyleCnt="3">
        <dgm:presLayoutVars>
          <dgm:bulletEnabled val="1"/>
        </dgm:presLayoutVars>
      </dgm:prSet>
      <dgm:spPr/>
    </dgm:pt>
  </dgm:ptLst>
  <dgm:cxnLst>
    <dgm:cxn modelId="{2EF15608-7F76-4D24-8C53-2093B2BD3321}" type="presOf" srcId="{D917CDD4-1DFF-4515-9294-5E3B9D6BA1BF}" destId="{9B00C92E-DEFF-413E-A7CA-8EE360CB2126}" srcOrd="0" destOrd="0" presId="urn:microsoft.com/office/officeart/2005/8/layout/process1"/>
    <dgm:cxn modelId="{DFF4695C-7C25-4550-93E4-E738D6546FAC}" type="presOf" srcId="{F3B94AE1-267A-42A3-B78A-F834A6306A4B}" destId="{8543866F-F96A-4502-B024-C68A13B020E4}" srcOrd="0" destOrd="0" presId="urn:microsoft.com/office/officeart/2005/8/layout/process1"/>
    <dgm:cxn modelId="{1CB47161-9D1C-4839-BD7E-BBD913FCFD34}" type="presOf" srcId="{D917CDD4-1DFF-4515-9294-5E3B9D6BA1BF}" destId="{62F17593-A8C9-4BB4-B9C2-97DD48E32BA3}" srcOrd="1" destOrd="0" presId="urn:microsoft.com/office/officeart/2005/8/layout/process1"/>
    <dgm:cxn modelId="{71E0F36D-9E2E-408D-B311-DB0972DBC4DD}" type="presOf" srcId="{FA563947-18B3-40EE-A5AB-A89C22635A85}" destId="{BE407073-E902-42A6-ADEB-A5986B1B1A25}" srcOrd="0" destOrd="0" presId="urn:microsoft.com/office/officeart/2005/8/layout/process1"/>
    <dgm:cxn modelId="{4010A38C-43EE-4423-8D70-572D46C44C8C}" srcId="{69346053-71B3-48BE-B891-017C6C8FBCDF}" destId="{F3B94AE1-267A-42A3-B78A-F834A6306A4B}" srcOrd="0" destOrd="0" parTransId="{7EA0D26D-FFAA-498A-91FB-DDBCBE01D086}" sibTransId="{FA563947-18B3-40EE-A5AB-A89C22635A85}"/>
    <dgm:cxn modelId="{C2AE639F-9F0B-4198-8E8A-E3D20B69D3D7}" type="presOf" srcId="{BF4BE802-841A-4979-B9E8-8412EFAB2B80}" destId="{D35DCEBB-41E5-4046-9BF7-2B5161B518D9}" srcOrd="0" destOrd="0" presId="urn:microsoft.com/office/officeart/2005/8/layout/process1"/>
    <dgm:cxn modelId="{A93822A2-0CFD-4B23-899F-66B59840CB65}" type="presOf" srcId="{70EACE2D-E9CB-4C97-99A9-9F895F16E791}" destId="{2F31C6AA-E276-49D8-B332-34CA16CAB0ED}" srcOrd="0" destOrd="0" presId="urn:microsoft.com/office/officeart/2005/8/layout/process1"/>
    <dgm:cxn modelId="{2D3EE5A6-6771-4BCA-8D96-37E065D52188}" type="presOf" srcId="{69346053-71B3-48BE-B891-017C6C8FBCDF}" destId="{6DCB6863-BF00-4476-A63D-AE8228B6EE33}" srcOrd="0" destOrd="0" presId="urn:microsoft.com/office/officeart/2005/8/layout/process1"/>
    <dgm:cxn modelId="{F7A83FAD-A7EE-46B0-A581-B9D2C205732F}" srcId="{69346053-71B3-48BE-B891-017C6C8FBCDF}" destId="{70EACE2D-E9CB-4C97-99A9-9F895F16E791}" srcOrd="1" destOrd="0" parTransId="{A2A1B708-E173-4DBE-BC41-6C0E9A861D11}" sibTransId="{D917CDD4-1DFF-4515-9294-5E3B9D6BA1BF}"/>
    <dgm:cxn modelId="{F88F87E9-84F2-40D4-91C8-778A7BA46ABC}" type="presOf" srcId="{FA563947-18B3-40EE-A5AB-A89C22635A85}" destId="{B9C2FF9E-7548-4B7F-9A99-A6B2FD9199F4}" srcOrd="1" destOrd="0" presId="urn:microsoft.com/office/officeart/2005/8/layout/process1"/>
    <dgm:cxn modelId="{ACDEABF8-EE64-4D29-8F23-E79D82AD8F7A}" srcId="{69346053-71B3-48BE-B891-017C6C8FBCDF}" destId="{BF4BE802-841A-4979-B9E8-8412EFAB2B80}" srcOrd="2" destOrd="0" parTransId="{4A9A2B1E-461F-4C5B-8154-35A06D9BD5CD}" sibTransId="{7824BF33-227D-4DD9-8C56-5CFFD168BAA7}"/>
    <dgm:cxn modelId="{6E071A11-3ECA-4179-A0DB-8D7540069656}" type="presParOf" srcId="{6DCB6863-BF00-4476-A63D-AE8228B6EE33}" destId="{8543866F-F96A-4502-B024-C68A13B020E4}" srcOrd="0" destOrd="0" presId="urn:microsoft.com/office/officeart/2005/8/layout/process1"/>
    <dgm:cxn modelId="{DFCEEEBF-684D-40C8-82CA-D49C768928D0}" type="presParOf" srcId="{6DCB6863-BF00-4476-A63D-AE8228B6EE33}" destId="{BE407073-E902-42A6-ADEB-A5986B1B1A25}" srcOrd="1" destOrd="0" presId="urn:microsoft.com/office/officeart/2005/8/layout/process1"/>
    <dgm:cxn modelId="{70164BBD-8A6A-4DC5-81F2-87B42241F678}" type="presParOf" srcId="{BE407073-E902-42A6-ADEB-A5986B1B1A25}" destId="{B9C2FF9E-7548-4B7F-9A99-A6B2FD9199F4}" srcOrd="0" destOrd="0" presId="urn:microsoft.com/office/officeart/2005/8/layout/process1"/>
    <dgm:cxn modelId="{4279DC59-D716-4DD5-8E90-4C46B10C2F65}" type="presParOf" srcId="{6DCB6863-BF00-4476-A63D-AE8228B6EE33}" destId="{2F31C6AA-E276-49D8-B332-34CA16CAB0ED}" srcOrd="2" destOrd="0" presId="urn:microsoft.com/office/officeart/2005/8/layout/process1"/>
    <dgm:cxn modelId="{28D9976E-8E2B-4F51-B326-8A47F50CF776}" type="presParOf" srcId="{6DCB6863-BF00-4476-A63D-AE8228B6EE33}" destId="{9B00C92E-DEFF-413E-A7CA-8EE360CB2126}" srcOrd="3" destOrd="0" presId="urn:microsoft.com/office/officeart/2005/8/layout/process1"/>
    <dgm:cxn modelId="{BF4467CB-F9C1-4D55-9B4F-5F95FC072CAB}" type="presParOf" srcId="{9B00C92E-DEFF-413E-A7CA-8EE360CB2126}" destId="{62F17593-A8C9-4BB4-B9C2-97DD48E32BA3}" srcOrd="0" destOrd="0" presId="urn:microsoft.com/office/officeart/2005/8/layout/process1"/>
    <dgm:cxn modelId="{9FCD9B22-E5D8-4F2E-A5DC-6613E8A85D1E}" type="presParOf" srcId="{6DCB6863-BF00-4476-A63D-AE8228B6EE33}" destId="{D35DCEBB-41E5-4046-9BF7-2B5161B518D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3866F-F96A-4502-B024-C68A13B020E4}">
      <dsp:nvSpPr>
        <dsp:cNvPr id="0" name=""/>
        <dsp:cNvSpPr/>
      </dsp:nvSpPr>
      <dsp:spPr>
        <a:xfrm>
          <a:off x="9238" y="188575"/>
          <a:ext cx="2761316" cy="1656790"/>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tx1"/>
              </a:solidFill>
              <a:latin typeface="Garamond" panose="02020404030301010803" pitchFamily="18" charset="0"/>
            </a:rPr>
            <a:t>Apply </a:t>
          </a:r>
          <a:r>
            <a:rPr lang="en-PH" sz="2000" kern="1200" dirty="0">
              <a:solidFill>
                <a:srgbClr val="C00000"/>
              </a:solidFill>
              <a:latin typeface="Garamond" panose="02020404030301010803" pitchFamily="18" charset="0"/>
            </a:rPr>
            <a:t>Fourier filtering </a:t>
          </a:r>
          <a:r>
            <a:rPr lang="en-PH" sz="2000" kern="1200" dirty="0">
              <a:solidFill>
                <a:schemeClr val="tx1"/>
              </a:solidFill>
              <a:latin typeface="Garamond" panose="02020404030301010803" pitchFamily="18" charset="0"/>
            </a:rPr>
            <a:t>to OLR anomalies </a:t>
          </a:r>
          <a:r>
            <a:rPr lang="en-PH" sz="1600" kern="1200" dirty="0">
              <a:solidFill>
                <a:schemeClr val="tx1"/>
              </a:solidFill>
              <a:latin typeface="Garamond" panose="02020404030301010803" pitchFamily="18" charset="0"/>
            </a:rPr>
            <a:t>(Wheeler and </a:t>
          </a:r>
          <a:r>
            <a:rPr lang="en-PH" sz="1600" kern="1200" dirty="0" err="1">
              <a:solidFill>
                <a:schemeClr val="tx1"/>
              </a:solidFill>
              <a:latin typeface="Garamond" panose="02020404030301010803" pitchFamily="18" charset="0"/>
            </a:rPr>
            <a:t>Kiladis</a:t>
          </a:r>
          <a:r>
            <a:rPr lang="en-PH" sz="1600" kern="1200" dirty="0">
              <a:solidFill>
                <a:schemeClr val="tx1"/>
              </a:solidFill>
              <a:latin typeface="Garamond" panose="02020404030301010803" pitchFamily="18" charset="0"/>
            </a:rPr>
            <a:t>, 1999)</a:t>
          </a:r>
        </a:p>
      </dsp:txBody>
      <dsp:txXfrm>
        <a:off x="57764" y="237101"/>
        <a:ext cx="2664264" cy="1559738"/>
      </dsp:txXfrm>
    </dsp:sp>
    <dsp:sp modelId="{BE407073-E902-42A6-ADEB-A5986B1B1A25}">
      <dsp:nvSpPr>
        <dsp:cNvPr id="0" name=""/>
        <dsp:cNvSpPr/>
      </dsp:nvSpPr>
      <dsp:spPr>
        <a:xfrm>
          <a:off x="3046687" y="674567"/>
          <a:ext cx="585399" cy="684806"/>
        </a:xfrm>
        <a:prstGeom prst="rightArrow">
          <a:avLst>
            <a:gd name="adj1" fmla="val 60000"/>
            <a:gd name="adj2" fmla="val 50000"/>
          </a:avLst>
        </a:prstGeom>
        <a:solidFill>
          <a:srgbClr val="EEB2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3046687" y="811528"/>
        <a:ext cx="409779" cy="410884"/>
      </dsp:txXfrm>
    </dsp:sp>
    <dsp:sp modelId="{2F31C6AA-E276-49D8-B332-34CA16CAB0ED}">
      <dsp:nvSpPr>
        <dsp:cNvPr id="0" name=""/>
        <dsp:cNvSpPr/>
      </dsp:nvSpPr>
      <dsp:spPr>
        <a:xfrm>
          <a:off x="3875082" y="188575"/>
          <a:ext cx="2761316" cy="1656790"/>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tx1"/>
              </a:solidFill>
              <a:latin typeface="Garamond" panose="02020404030301010803" pitchFamily="18" charset="0"/>
            </a:rPr>
            <a:t>Find days with strong </a:t>
          </a:r>
          <a:r>
            <a:rPr lang="en-PH" sz="2000" kern="1200" dirty="0">
              <a:solidFill>
                <a:srgbClr val="C00000"/>
              </a:solidFill>
              <a:latin typeface="Garamond" panose="02020404030301010803" pitchFamily="18" charset="0"/>
            </a:rPr>
            <a:t>Kelvin wave events passing through specific base longitudes</a:t>
          </a:r>
        </a:p>
      </dsp:txBody>
      <dsp:txXfrm>
        <a:off x="3923608" y="237101"/>
        <a:ext cx="2664264" cy="1559738"/>
      </dsp:txXfrm>
    </dsp:sp>
    <dsp:sp modelId="{9B00C92E-DEFF-413E-A7CA-8EE360CB2126}">
      <dsp:nvSpPr>
        <dsp:cNvPr id="0" name=""/>
        <dsp:cNvSpPr/>
      </dsp:nvSpPr>
      <dsp:spPr>
        <a:xfrm>
          <a:off x="6912530" y="674567"/>
          <a:ext cx="585399" cy="684806"/>
        </a:xfrm>
        <a:prstGeom prst="rightArrow">
          <a:avLst>
            <a:gd name="adj1" fmla="val 60000"/>
            <a:gd name="adj2" fmla="val 50000"/>
          </a:avLst>
        </a:prstGeom>
        <a:solidFill>
          <a:srgbClr val="EEB2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6912530" y="811528"/>
        <a:ext cx="409779" cy="410884"/>
      </dsp:txXfrm>
    </dsp:sp>
    <dsp:sp modelId="{D35DCEBB-41E5-4046-9BF7-2B5161B518D9}">
      <dsp:nvSpPr>
        <dsp:cNvPr id="0" name=""/>
        <dsp:cNvSpPr/>
      </dsp:nvSpPr>
      <dsp:spPr>
        <a:xfrm>
          <a:off x="7740925" y="188575"/>
          <a:ext cx="2761316" cy="1656790"/>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tx1"/>
              </a:solidFill>
              <a:latin typeface="Garamond" panose="02020404030301010803" pitchFamily="18" charset="0"/>
            </a:rPr>
            <a:t>Separate days further into each </a:t>
          </a:r>
          <a:r>
            <a:rPr lang="en-PH" sz="2000" kern="1200" dirty="0">
              <a:solidFill>
                <a:srgbClr val="C00000"/>
              </a:solidFill>
              <a:latin typeface="Garamond" panose="02020404030301010803" pitchFamily="18" charset="0"/>
            </a:rPr>
            <a:t>phase of the MJO</a:t>
          </a:r>
        </a:p>
      </dsp:txBody>
      <dsp:txXfrm>
        <a:off x="7789451" y="237101"/>
        <a:ext cx="2664264" cy="1559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3866F-F96A-4502-B024-C68A13B020E4}">
      <dsp:nvSpPr>
        <dsp:cNvPr id="0" name=""/>
        <dsp:cNvSpPr/>
      </dsp:nvSpPr>
      <dsp:spPr>
        <a:xfrm>
          <a:off x="14362" y="0"/>
          <a:ext cx="2758620" cy="2033941"/>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tx1"/>
              </a:solidFill>
              <a:latin typeface="Garamond" panose="02020404030301010803" pitchFamily="18" charset="0"/>
            </a:rPr>
            <a:t>Remove seasonal cycle and </a:t>
          </a:r>
          <a:r>
            <a:rPr lang="en-PH" sz="2000" kern="1200" dirty="0">
              <a:solidFill>
                <a:srgbClr val="C00000"/>
              </a:solidFill>
              <a:latin typeface="Garamond" panose="02020404030301010803" pitchFamily="18" charset="0"/>
            </a:rPr>
            <a:t>get anomalies </a:t>
          </a:r>
          <a:r>
            <a:rPr lang="en-PH" sz="2000" kern="1200" dirty="0">
              <a:solidFill>
                <a:schemeClr val="tx1"/>
              </a:solidFill>
              <a:latin typeface="Garamond" panose="02020404030301010803" pitchFamily="18" charset="0"/>
            </a:rPr>
            <a:t>of wind, temperature, and specific humidity via regression </a:t>
          </a:r>
          <a:r>
            <a:rPr lang="en-PH" sz="1600" kern="1200" dirty="0">
              <a:solidFill>
                <a:schemeClr val="tx1"/>
              </a:solidFill>
              <a:latin typeface="Garamond" panose="02020404030301010803" pitchFamily="18" charset="0"/>
            </a:rPr>
            <a:t>(Roundy, 2020)</a:t>
          </a:r>
        </a:p>
      </dsp:txBody>
      <dsp:txXfrm>
        <a:off x="73934" y="59572"/>
        <a:ext cx="2639476" cy="1914797"/>
      </dsp:txXfrm>
    </dsp:sp>
    <dsp:sp modelId="{BE407073-E902-42A6-ADEB-A5986B1B1A25}">
      <dsp:nvSpPr>
        <dsp:cNvPr id="0" name=""/>
        <dsp:cNvSpPr/>
      </dsp:nvSpPr>
      <dsp:spPr>
        <a:xfrm>
          <a:off x="3048844" y="674901"/>
          <a:ext cx="584827" cy="684137"/>
        </a:xfrm>
        <a:prstGeom prst="rightArrow">
          <a:avLst>
            <a:gd name="adj1" fmla="val 60000"/>
            <a:gd name="adj2" fmla="val 50000"/>
          </a:avLst>
        </a:prstGeom>
        <a:solidFill>
          <a:srgbClr val="EEB2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3048844" y="811728"/>
        <a:ext cx="409379" cy="410483"/>
      </dsp:txXfrm>
    </dsp:sp>
    <dsp:sp modelId="{2F31C6AA-E276-49D8-B332-34CA16CAB0ED}">
      <dsp:nvSpPr>
        <dsp:cNvPr id="0" name=""/>
        <dsp:cNvSpPr/>
      </dsp:nvSpPr>
      <dsp:spPr>
        <a:xfrm>
          <a:off x="3876430" y="0"/>
          <a:ext cx="2758620" cy="2033941"/>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tx1"/>
              </a:solidFill>
              <a:latin typeface="Garamond" panose="02020404030301010803" pitchFamily="18" charset="0"/>
            </a:rPr>
            <a:t>Calculate mean turbulent flux</a:t>
          </a:r>
        </a:p>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PH" sz="2000" b="0" i="1" kern="1200" smtClean="0">
                        <a:solidFill>
                          <a:srgbClr val="C00000"/>
                        </a:solidFill>
                        <a:latin typeface="Cambria Math" panose="02040503050406030204" pitchFamily="18" charset="0"/>
                      </a:rPr>
                    </m:ctrlPr>
                  </m:accPr>
                  <m:e>
                    <m:r>
                      <a:rPr lang="en-PH" sz="2000" b="0" i="1" kern="1200" smtClean="0">
                        <a:solidFill>
                          <a:srgbClr val="C00000"/>
                        </a:solidFill>
                        <a:latin typeface="Cambria Math" panose="02040503050406030204" pitchFamily="18" charset="0"/>
                      </a:rPr>
                      <m:t>𝑢</m:t>
                    </m:r>
                    <m:r>
                      <a:rPr lang="en-PH" sz="2000" b="0" i="1" kern="1200" smtClean="0">
                        <a:solidFill>
                          <a:srgbClr val="C00000"/>
                        </a:solidFill>
                        <a:latin typeface="Cambria Math" panose="02040503050406030204" pitchFamily="18" charset="0"/>
                      </a:rPr>
                      <m:t>′</m:t>
                    </m:r>
                    <m:r>
                      <a:rPr lang="en-PH" sz="2000" b="0" i="1" kern="1200" smtClean="0">
                        <a:solidFill>
                          <a:srgbClr val="C00000"/>
                        </a:solidFill>
                        <a:latin typeface="Cambria Math" panose="02040503050406030204" pitchFamily="18" charset="0"/>
                      </a:rPr>
                      <m:t>𝑤</m:t>
                    </m:r>
                    <m:r>
                      <a:rPr lang="en-PH" sz="2000" b="0" i="1" kern="1200" smtClean="0">
                        <a:solidFill>
                          <a:srgbClr val="C00000"/>
                        </a:solidFill>
                        <a:latin typeface="Cambria Math" panose="02040503050406030204" pitchFamily="18" charset="0"/>
                      </a:rPr>
                      <m:t>′</m:t>
                    </m:r>
                    <m:r>
                      <m:rPr>
                        <m:nor/>
                      </m:rPr>
                      <a:rPr lang="en-PH" sz="2000" kern="1200" dirty="0">
                        <a:solidFill>
                          <a:srgbClr val="C00000"/>
                        </a:solidFill>
                        <a:latin typeface="Garamond" panose="02020404030301010803" pitchFamily="18" charset="0"/>
                      </a:rPr>
                      <m:t> </m:t>
                    </m:r>
                  </m:e>
                </m:acc>
              </m:oMath>
            </m:oMathPara>
          </a14:m>
          <a:endParaRPr lang="en-PH" sz="2000" b="0" i="1" kern="1200" dirty="0">
            <a:solidFill>
              <a:srgbClr val="C00000"/>
            </a:solidFill>
            <a:latin typeface="Garamond" panose="02020404030301010803" pitchFamily="18" charset="0"/>
          </a:endParaRPr>
        </a:p>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PH" sz="2000" b="0" i="1" kern="1200" smtClean="0">
                        <a:solidFill>
                          <a:srgbClr val="C00000"/>
                        </a:solidFill>
                        <a:latin typeface="Cambria Math" panose="02040503050406030204" pitchFamily="18" charset="0"/>
                      </a:rPr>
                    </m:ctrlPr>
                  </m:accPr>
                  <m:e>
                    <m:r>
                      <a:rPr lang="en-PH" sz="2000" b="0" i="1" kern="1200" smtClean="0">
                        <a:solidFill>
                          <a:srgbClr val="C00000"/>
                        </a:solidFill>
                        <a:latin typeface="Cambria Math" panose="02040503050406030204" pitchFamily="18" charset="0"/>
                      </a:rPr>
                      <m:t>𝑤</m:t>
                    </m:r>
                    <m:r>
                      <a:rPr lang="en-PH" sz="2000" b="0" i="1" kern="1200" smtClean="0">
                        <a:solidFill>
                          <a:srgbClr val="C00000"/>
                        </a:solidFill>
                        <a:latin typeface="Cambria Math" panose="02040503050406030204" pitchFamily="18" charset="0"/>
                      </a:rPr>
                      <m:t>′</m:t>
                    </m:r>
                    <m:r>
                      <a:rPr lang="en-PH" sz="2000" b="0" i="1" kern="1200" smtClean="0">
                        <a:solidFill>
                          <a:srgbClr val="C00000"/>
                        </a:solidFill>
                        <a:latin typeface="Cambria Math" panose="02040503050406030204" pitchFamily="18" charset="0"/>
                      </a:rPr>
                      <m:t>𝑞</m:t>
                    </m:r>
                    <m:r>
                      <a:rPr lang="en-PH" sz="2000" b="0" i="1" kern="1200" smtClean="0">
                        <a:solidFill>
                          <a:srgbClr val="C00000"/>
                        </a:solidFill>
                        <a:latin typeface="Cambria Math" panose="02040503050406030204" pitchFamily="18" charset="0"/>
                      </a:rPr>
                      <m:t>′</m:t>
                    </m:r>
                    <m:r>
                      <m:rPr>
                        <m:nor/>
                      </m:rPr>
                      <a:rPr lang="en-PH" sz="2000" kern="1200" dirty="0">
                        <a:solidFill>
                          <a:srgbClr val="C00000"/>
                        </a:solidFill>
                        <a:latin typeface="Garamond" panose="02020404030301010803" pitchFamily="18" charset="0"/>
                      </a:rPr>
                      <m:t> </m:t>
                    </m:r>
                  </m:e>
                </m:acc>
              </m:oMath>
            </m:oMathPara>
          </a14:m>
          <a:endParaRPr lang="en-PH" sz="2000" kern="1200" dirty="0">
            <a:solidFill>
              <a:srgbClr val="C00000"/>
            </a:solidFill>
            <a:latin typeface="Garamond" panose="02020404030301010803" pitchFamily="18" charset="0"/>
          </a:endParaRPr>
        </a:p>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PH" sz="2000" b="0" i="1" kern="1200" smtClean="0">
                        <a:solidFill>
                          <a:srgbClr val="C00000"/>
                        </a:solidFill>
                        <a:latin typeface="Cambria Math" panose="02040503050406030204" pitchFamily="18" charset="0"/>
                      </a:rPr>
                    </m:ctrlPr>
                  </m:accPr>
                  <m:e>
                    <m:r>
                      <a:rPr lang="en-PH" sz="2000" b="0" i="1" kern="1200" smtClean="0">
                        <a:solidFill>
                          <a:srgbClr val="C00000"/>
                        </a:solidFill>
                        <a:latin typeface="Cambria Math" panose="02040503050406030204" pitchFamily="18" charset="0"/>
                      </a:rPr>
                      <m:t>𝑤</m:t>
                    </m:r>
                    <m:r>
                      <a:rPr lang="en-PH" sz="2000" b="0" i="1" kern="1200" smtClean="0">
                        <a:solidFill>
                          <a:srgbClr val="C00000"/>
                        </a:solidFill>
                        <a:latin typeface="Cambria Math" panose="02040503050406030204" pitchFamily="18" charset="0"/>
                      </a:rPr>
                      <m:t>′</m:t>
                    </m:r>
                    <m:r>
                      <a:rPr lang="en-PH" sz="2000" b="0" i="1" kern="1200" smtClean="0">
                        <a:solidFill>
                          <a:srgbClr val="C00000"/>
                        </a:solidFill>
                        <a:latin typeface="Cambria Math" panose="02040503050406030204" pitchFamily="18" charset="0"/>
                      </a:rPr>
                      <m:t>𝜃</m:t>
                    </m:r>
                    <m:r>
                      <a:rPr lang="en-PH" sz="2000" b="0" i="1" kern="1200" smtClean="0">
                        <a:solidFill>
                          <a:srgbClr val="C00000"/>
                        </a:solidFill>
                        <a:latin typeface="Cambria Math" panose="02040503050406030204" pitchFamily="18" charset="0"/>
                      </a:rPr>
                      <m:t>′</m:t>
                    </m:r>
                  </m:e>
                </m:acc>
              </m:oMath>
            </m:oMathPara>
          </a14:m>
          <a:endParaRPr lang="en-PH" sz="2000" kern="1200" dirty="0">
            <a:solidFill>
              <a:srgbClr val="C00000"/>
            </a:solidFill>
            <a:latin typeface="Garamond" panose="02020404030301010803" pitchFamily="18" charset="0"/>
          </a:endParaRPr>
        </a:p>
      </dsp:txBody>
      <dsp:txXfrm>
        <a:off x="3936002" y="59572"/>
        <a:ext cx="2639476" cy="1914797"/>
      </dsp:txXfrm>
    </dsp:sp>
    <dsp:sp modelId="{9B00C92E-DEFF-413E-A7CA-8EE360CB2126}">
      <dsp:nvSpPr>
        <dsp:cNvPr id="0" name=""/>
        <dsp:cNvSpPr/>
      </dsp:nvSpPr>
      <dsp:spPr>
        <a:xfrm>
          <a:off x="6910912" y="674901"/>
          <a:ext cx="584827" cy="684137"/>
        </a:xfrm>
        <a:prstGeom prst="rightArrow">
          <a:avLst>
            <a:gd name="adj1" fmla="val 60000"/>
            <a:gd name="adj2" fmla="val 50000"/>
          </a:avLst>
        </a:prstGeom>
        <a:solidFill>
          <a:srgbClr val="EEB21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dsp:txBody>
      <dsp:txXfrm>
        <a:off x="6910912" y="811728"/>
        <a:ext cx="409379" cy="410483"/>
      </dsp:txXfrm>
    </dsp:sp>
    <dsp:sp modelId="{D35DCEBB-41E5-4046-9BF7-2B5161B518D9}">
      <dsp:nvSpPr>
        <dsp:cNvPr id="0" name=""/>
        <dsp:cNvSpPr/>
      </dsp:nvSpPr>
      <dsp:spPr>
        <a:xfrm>
          <a:off x="7738498" y="0"/>
          <a:ext cx="2758620" cy="2033941"/>
        </a:xfrm>
        <a:prstGeom prst="roundRect">
          <a:avLst>
            <a:gd name="adj" fmla="val 10000"/>
          </a:avLst>
        </a:prstGeom>
        <a:noFill/>
        <a:ln w="38100" cap="flat" cmpd="sng" algn="ctr">
          <a:solidFill>
            <a:srgbClr val="EEB21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rgbClr val="C00000"/>
              </a:solidFill>
              <a:latin typeface="Garamond" panose="02020404030301010803" pitchFamily="18" charset="0"/>
            </a:rPr>
            <a:t>Separate into each pair of base longitude and MJO phase</a:t>
          </a:r>
          <a:r>
            <a:rPr lang="en-PH" sz="2000" kern="1200" dirty="0">
              <a:solidFill>
                <a:schemeClr val="tx1"/>
              </a:solidFill>
              <a:latin typeface="Garamond" panose="02020404030301010803" pitchFamily="18" charset="0"/>
            </a:rPr>
            <a:t> of the Kelvin wave events</a:t>
          </a:r>
          <a:endParaRPr lang="en-PH" sz="2000" kern="1200" dirty="0">
            <a:solidFill>
              <a:srgbClr val="C00000"/>
            </a:solidFill>
            <a:latin typeface="Garamond" panose="02020404030301010803" pitchFamily="18" charset="0"/>
          </a:endParaRPr>
        </a:p>
      </dsp:txBody>
      <dsp:txXfrm>
        <a:off x="7798070" y="59572"/>
        <a:ext cx="2639476" cy="19147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F2D34-546E-44A6-85C2-8ADA1EEABD8A}" type="datetimeFigureOut">
              <a:rPr lang="en-PH" smtClean="0"/>
              <a:t>30/11/2023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D5C13-EE1F-4256-BA1C-8B948DAFE762}" type="slidenum">
              <a:rPr lang="en-PH" smtClean="0"/>
              <a:t>‹#›</a:t>
            </a:fld>
            <a:endParaRPr lang="en-PH"/>
          </a:p>
        </p:txBody>
      </p:sp>
    </p:spTree>
    <p:extLst>
      <p:ext uri="{BB962C8B-B14F-4D97-AF65-F5344CB8AC3E}">
        <p14:creationId xmlns:p14="http://schemas.microsoft.com/office/powerpoint/2010/main" val="362203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Equatorial Kelvin waves are fast moving synoptic scale convective disturbances that propagate eastward along the tropics. </a:t>
            </a:r>
          </a:p>
        </p:txBody>
      </p:sp>
      <p:sp>
        <p:nvSpPr>
          <p:cNvPr id="4" name="Slide Number Placeholder 3"/>
          <p:cNvSpPr>
            <a:spLocks noGrp="1"/>
          </p:cNvSpPr>
          <p:nvPr>
            <p:ph type="sldNum" sz="quarter" idx="5"/>
          </p:nvPr>
        </p:nvSpPr>
        <p:spPr/>
        <p:txBody>
          <a:bodyPr/>
          <a:lstStyle/>
          <a:p>
            <a:fld id="{AE4D5C13-EE1F-4256-BA1C-8B948DAFE762}" type="slidenum">
              <a:rPr lang="en-PH" smtClean="0"/>
              <a:t>3</a:t>
            </a:fld>
            <a:endParaRPr lang="en-PH"/>
          </a:p>
        </p:txBody>
      </p:sp>
    </p:spTree>
    <p:extLst>
      <p:ext uri="{BB962C8B-B14F-4D97-AF65-F5344CB8AC3E}">
        <p14:creationId xmlns:p14="http://schemas.microsoft.com/office/powerpoint/2010/main" val="401487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To get the days with... I first applied Fourier filtering to… which filters Kelvin waves from other waves. In the interest of time,… From that, I find the days with strong… passing through this boxed section in the tropics, which is from 60E to 120E. Then I separated the days further….</a:t>
            </a:r>
          </a:p>
        </p:txBody>
      </p:sp>
      <p:sp>
        <p:nvSpPr>
          <p:cNvPr id="4" name="Slide Number Placeholder 3"/>
          <p:cNvSpPr>
            <a:spLocks noGrp="1"/>
          </p:cNvSpPr>
          <p:nvPr>
            <p:ph type="sldNum" sz="quarter" idx="5"/>
          </p:nvPr>
        </p:nvSpPr>
        <p:spPr/>
        <p:txBody>
          <a:bodyPr/>
          <a:lstStyle/>
          <a:p>
            <a:fld id="{AE4D5C13-EE1F-4256-BA1C-8B948DAFE762}" type="slidenum">
              <a:rPr lang="en-PH" smtClean="0"/>
              <a:t>12</a:t>
            </a:fld>
            <a:endParaRPr lang="en-PH"/>
          </a:p>
        </p:txBody>
      </p:sp>
    </p:spTree>
    <p:extLst>
      <p:ext uri="{BB962C8B-B14F-4D97-AF65-F5344CB8AC3E}">
        <p14:creationId xmlns:p14="http://schemas.microsoft.com/office/powerpoint/2010/main" val="111853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To calculate the… I first removed the seasonal cycle and got the anomalies of… Again, in the interest of time… Then I calculate following these equations. Lastly, I separated the fluxes into each pair… In the end this should give me the turbulent flux from 1000 </a:t>
            </a:r>
            <a:r>
              <a:rPr lang="en-PH" dirty="0" err="1"/>
              <a:t>hPa</a:t>
            </a:r>
            <a:r>
              <a:rPr lang="en-PH" dirty="0"/>
              <a:t> to 800 </a:t>
            </a:r>
            <a:r>
              <a:rPr lang="en-PH" dirty="0" err="1"/>
              <a:t>hPa</a:t>
            </a:r>
            <a:endParaRPr lang="en-PH" dirty="0"/>
          </a:p>
        </p:txBody>
      </p:sp>
      <p:sp>
        <p:nvSpPr>
          <p:cNvPr id="4" name="Slide Number Placeholder 3"/>
          <p:cNvSpPr>
            <a:spLocks noGrp="1"/>
          </p:cNvSpPr>
          <p:nvPr>
            <p:ph type="sldNum" sz="quarter" idx="5"/>
          </p:nvPr>
        </p:nvSpPr>
        <p:spPr/>
        <p:txBody>
          <a:bodyPr/>
          <a:lstStyle/>
          <a:p>
            <a:fld id="{AE4D5C13-EE1F-4256-BA1C-8B948DAFE762}" type="slidenum">
              <a:rPr lang="en-PH" smtClean="0"/>
              <a:t>13</a:t>
            </a:fld>
            <a:endParaRPr lang="en-PH"/>
          </a:p>
        </p:txBody>
      </p:sp>
    </p:spTree>
    <p:extLst>
      <p:ext uri="{BB962C8B-B14F-4D97-AF65-F5344CB8AC3E}">
        <p14:creationId xmlns:p14="http://schemas.microsoft.com/office/powerpoint/2010/main" val="1996765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H" dirty="0"/>
              <a:t>More positive over water than land</a:t>
            </a:r>
          </a:p>
          <a:p>
            <a:pPr marL="171450" indent="-171450">
              <a:buFont typeface="Arial" panose="020B0604020202020204" pitchFamily="34" charset="0"/>
              <a:buChar char="•"/>
            </a:pPr>
            <a:r>
              <a:rPr lang="en-PH" dirty="0"/>
              <a:t>Over land, weakly positive at BL but becomes more negative above the BL</a:t>
            </a:r>
          </a:p>
          <a:p>
            <a:pPr marL="171450" indent="-171450">
              <a:buFont typeface="Arial" panose="020B0604020202020204" pitchFamily="34" charset="0"/>
              <a:buChar char="•"/>
            </a:pPr>
            <a:r>
              <a:rPr lang="en-PH" dirty="0"/>
              <a:t>MJO has little effect on the BL over land</a:t>
            </a:r>
          </a:p>
          <a:p>
            <a:pPr marL="171450" indent="-171450">
              <a:buFont typeface="Arial" panose="020B0604020202020204" pitchFamily="34" charset="0"/>
              <a:buChar char="•"/>
            </a:pPr>
            <a:r>
              <a:rPr lang="en-PH" dirty="0"/>
              <a:t>Over water, more positive during RMM 1 and 6 (suppressed convection)</a:t>
            </a:r>
          </a:p>
          <a:p>
            <a:pPr marL="171450" indent="-171450">
              <a:buFont typeface="Arial" panose="020B0604020202020204" pitchFamily="34" charset="0"/>
              <a:buChar char="•"/>
            </a:pPr>
            <a:r>
              <a:rPr lang="en-PH" dirty="0"/>
              <a:t>Over land, more positive during RMM 2,3,4 (enhanced convection)</a:t>
            </a:r>
          </a:p>
        </p:txBody>
      </p:sp>
      <p:sp>
        <p:nvSpPr>
          <p:cNvPr id="4" name="Slide Number Placeholder 3"/>
          <p:cNvSpPr>
            <a:spLocks noGrp="1"/>
          </p:cNvSpPr>
          <p:nvPr>
            <p:ph type="sldNum" sz="quarter" idx="5"/>
          </p:nvPr>
        </p:nvSpPr>
        <p:spPr/>
        <p:txBody>
          <a:bodyPr/>
          <a:lstStyle/>
          <a:p>
            <a:fld id="{AE4D5C13-EE1F-4256-BA1C-8B948DAFE762}" type="slidenum">
              <a:rPr lang="en-PH" smtClean="0"/>
              <a:t>14</a:t>
            </a:fld>
            <a:endParaRPr lang="en-PH"/>
          </a:p>
        </p:txBody>
      </p:sp>
    </p:spTree>
    <p:extLst>
      <p:ext uri="{BB962C8B-B14F-4D97-AF65-F5344CB8AC3E}">
        <p14:creationId xmlns:p14="http://schemas.microsoft.com/office/powerpoint/2010/main" val="2765560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H" dirty="0"/>
              <a:t>Inversion at 1000 m and again at 1500 m over water</a:t>
            </a:r>
          </a:p>
          <a:p>
            <a:pPr marL="171450" indent="-171450">
              <a:buFont typeface="Arial" panose="020B0604020202020204" pitchFamily="34" charset="0"/>
              <a:buChar char="•"/>
            </a:pPr>
            <a:r>
              <a:rPr lang="en-PH" dirty="0"/>
              <a:t>Inversion at around 600 m over land</a:t>
            </a:r>
          </a:p>
          <a:p>
            <a:pPr marL="171450" indent="-171450">
              <a:buFont typeface="Arial" panose="020B0604020202020204" pitchFamily="34" charset="0"/>
              <a:buChar char="•"/>
            </a:pPr>
            <a:r>
              <a:rPr lang="en-PH" dirty="0"/>
              <a:t>Lower inversion height over land than water</a:t>
            </a:r>
          </a:p>
          <a:p>
            <a:pPr marL="171450" indent="-171450">
              <a:buFont typeface="Arial" panose="020B0604020202020204" pitchFamily="34" charset="0"/>
              <a:buChar char="•"/>
            </a:pPr>
            <a:r>
              <a:rPr lang="en-PH" dirty="0"/>
              <a:t>More positive during RMM 1,6,7 over water = suppressed convection</a:t>
            </a:r>
          </a:p>
          <a:p>
            <a:pPr marL="171450" indent="-171450">
              <a:buFont typeface="Arial" panose="020B0604020202020204" pitchFamily="34" charset="0"/>
              <a:buChar char="•"/>
            </a:pPr>
            <a:r>
              <a:rPr lang="en-PH" dirty="0"/>
              <a:t>More positive during RMM 4,5,6 over land = active convection</a:t>
            </a:r>
          </a:p>
        </p:txBody>
      </p:sp>
      <p:sp>
        <p:nvSpPr>
          <p:cNvPr id="4" name="Slide Number Placeholder 3"/>
          <p:cNvSpPr>
            <a:spLocks noGrp="1"/>
          </p:cNvSpPr>
          <p:nvPr>
            <p:ph type="sldNum" sz="quarter" idx="5"/>
          </p:nvPr>
        </p:nvSpPr>
        <p:spPr/>
        <p:txBody>
          <a:bodyPr/>
          <a:lstStyle/>
          <a:p>
            <a:fld id="{AE4D5C13-EE1F-4256-BA1C-8B948DAFE762}" type="slidenum">
              <a:rPr lang="en-PH" smtClean="0"/>
              <a:t>16</a:t>
            </a:fld>
            <a:endParaRPr lang="en-PH"/>
          </a:p>
        </p:txBody>
      </p:sp>
    </p:spTree>
    <p:extLst>
      <p:ext uri="{BB962C8B-B14F-4D97-AF65-F5344CB8AC3E}">
        <p14:creationId xmlns:p14="http://schemas.microsoft.com/office/powerpoint/2010/main" val="46944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PH" dirty="0"/>
              <a:t>Rapidly increases with height over water</a:t>
            </a:r>
          </a:p>
          <a:p>
            <a:pPr marL="171450" indent="-171450">
              <a:buFont typeface="Arial" panose="020B0604020202020204" pitchFamily="34" charset="0"/>
              <a:buChar char="•"/>
            </a:pPr>
            <a:r>
              <a:rPr lang="en-PH" dirty="0"/>
              <a:t>Inversion around 500m over land</a:t>
            </a:r>
          </a:p>
          <a:p>
            <a:pPr marL="171450" indent="-171450">
              <a:buFont typeface="Arial" panose="020B0604020202020204" pitchFamily="34" charset="0"/>
              <a:buChar char="•"/>
            </a:pPr>
            <a:r>
              <a:rPr lang="en-PH" dirty="0"/>
              <a:t>Increases slower with height over land</a:t>
            </a:r>
          </a:p>
          <a:p>
            <a:pPr marL="171450" indent="-171450">
              <a:buFont typeface="Arial" panose="020B0604020202020204" pitchFamily="34" charset="0"/>
              <a:buChar char="•"/>
            </a:pPr>
            <a:r>
              <a:rPr lang="en-PH" dirty="0"/>
              <a:t>Effects of MJO more evident over water than land</a:t>
            </a:r>
          </a:p>
          <a:p>
            <a:pPr marL="171450" indent="-171450">
              <a:buFont typeface="Arial" panose="020B0604020202020204" pitchFamily="34" charset="0"/>
              <a:buChar char="•"/>
            </a:pPr>
            <a:r>
              <a:rPr lang="en-PH" dirty="0"/>
              <a:t>Rapid increase during RMM 1 and 2 over water (suppressed convection)</a:t>
            </a:r>
          </a:p>
        </p:txBody>
      </p:sp>
      <p:sp>
        <p:nvSpPr>
          <p:cNvPr id="4" name="Slide Number Placeholder 3"/>
          <p:cNvSpPr>
            <a:spLocks noGrp="1"/>
          </p:cNvSpPr>
          <p:nvPr>
            <p:ph type="sldNum" sz="quarter" idx="5"/>
          </p:nvPr>
        </p:nvSpPr>
        <p:spPr/>
        <p:txBody>
          <a:bodyPr/>
          <a:lstStyle/>
          <a:p>
            <a:fld id="{AE4D5C13-EE1F-4256-BA1C-8B948DAFE762}" type="slidenum">
              <a:rPr lang="en-PH" smtClean="0"/>
              <a:t>18</a:t>
            </a:fld>
            <a:endParaRPr lang="en-PH"/>
          </a:p>
        </p:txBody>
      </p:sp>
    </p:spTree>
    <p:extLst>
      <p:ext uri="{BB962C8B-B14F-4D97-AF65-F5344CB8AC3E}">
        <p14:creationId xmlns:p14="http://schemas.microsoft.com/office/powerpoint/2010/main" val="378249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The MJO is a slower moving planetary scale convective disturbance propagating eastward. The MJO roughly follows eight RMM phases, which depends on its location. During phase 3, enhanced over Indian ocean and suppressed over west Pacific. Opposite during phase 7. </a:t>
            </a:r>
          </a:p>
        </p:txBody>
      </p:sp>
      <p:sp>
        <p:nvSpPr>
          <p:cNvPr id="4" name="Slide Number Placeholder 3"/>
          <p:cNvSpPr>
            <a:spLocks noGrp="1"/>
          </p:cNvSpPr>
          <p:nvPr>
            <p:ph type="sldNum" sz="quarter" idx="5"/>
          </p:nvPr>
        </p:nvSpPr>
        <p:spPr/>
        <p:txBody>
          <a:bodyPr/>
          <a:lstStyle/>
          <a:p>
            <a:fld id="{AE4D5C13-EE1F-4256-BA1C-8B948DAFE762}" type="slidenum">
              <a:rPr lang="en-PH" smtClean="0"/>
              <a:t>4</a:t>
            </a:fld>
            <a:endParaRPr lang="en-PH"/>
          </a:p>
        </p:txBody>
      </p:sp>
    </p:spTree>
    <p:extLst>
      <p:ext uri="{BB962C8B-B14F-4D97-AF65-F5344CB8AC3E}">
        <p14:creationId xmlns:p14="http://schemas.microsoft.com/office/powerpoint/2010/main" val="84395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Recall the equations for…</a:t>
            </a:r>
          </a:p>
        </p:txBody>
      </p:sp>
      <p:sp>
        <p:nvSpPr>
          <p:cNvPr id="4" name="Slide Number Placeholder 3"/>
          <p:cNvSpPr>
            <a:spLocks noGrp="1"/>
          </p:cNvSpPr>
          <p:nvPr>
            <p:ph type="sldNum" sz="quarter" idx="5"/>
          </p:nvPr>
        </p:nvSpPr>
        <p:spPr/>
        <p:txBody>
          <a:bodyPr/>
          <a:lstStyle/>
          <a:p>
            <a:fld id="{AE4D5C13-EE1F-4256-BA1C-8B948DAFE762}" type="slidenum">
              <a:rPr lang="en-PH" smtClean="0"/>
              <a:t>5</a:t>
            </a:fld>
            <a:endParaRPr lang="en-PH"/>
          </a:p>
        </p:txBody>
      </p:sp>
    </p:spTree>
    <p:extLst>
      <p:ext uri="{BB962C8B-B14F-4D97-AF65-F5344CB8AC3E}">
        <p14:creationId xmlns:p14="http://schemas.microsoft.com/office/powerpoint/2010/main" val="327030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In my current research, we are looking at vertical advection… when a Kelvin wave propagates through… So to better understand the evolution of advection in the tropics</a:t>
            </a:r>
          </a:p>
        </p:txBody>
      </p:sp>
      <p:sp>
        <p:nvSpPr>
          <p:cNvPr id="4" name="Slide Number Placeholder 3"/>
          <p:cNvSpPr>
            <a:spLocks noGrp="1"/>
          </p:cNvSpPr>
          <p:nvPr>
            <p:ph type="sldNum" sz="quarter" idx="5"/>
          </p:nvPr>
        </p:nvSpPr>
        <p:spPr/>
        <p:txBody>
          <a:bodyPr/>
          <a:lstStyle/>
          <a:p>
            <a:fld id="{AE4D5C13-EE1F-4256-BA1C-8B948DAFE762}" type="slidenum">
              <a:rPr lang="en-PH" smtClean="0"/>
              <a:t>6</a:t>
            </a:fld>
            <a:endParaRPr lang="en-PH"/>
          </a:p>
        </p:txBody>
      </p:sp>
    </p:spTree>
    <p:extLst>
      <p:ext uri="{BB962C8B-B14F-4D97-AF65-F5344CB8AC3E}">
        <p14:creationId xmlns:p14="http://schemas.microsoft.com/office/powerpoint/2010/main" val="252766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 wanted to look at the… for this project</a:t>
            </a:r>
          </a:p>
        </p:txBody>
      </p:sp>
      <p:sp>
        <p:nvSpPr>
          <p:cNvPr id="4" name="Slide Number Placeholder 3"/>
          <p:cNvSpPr>
            <a:spLocks noGrp="1"/>
          </p:cNvSpPr>
          <p:nvPr>
            <p:ph type="sldNum" sz="quarter" idx="5"/>
          </p:nvPr>
        </p:nvSpPr>
        <p:spPr/>
        <p:txBody>
          <a:bodyPr/>
          <a:lstStyle/>
          <a:p>
            <a:fld id="{AE4D5C13-EE1F-4256-BA1C-8B948DAFE762}" type="slidenum">
              <a:rPr lang="en-PH" smtClean="0"/>
              <a:t>7</a:t>
            </a:fld>
            <a:endParaRPr lang="en-PH"/>
          </a:p>
        </p:txBody>
      </p:sp>
    </p:spTree>
    <p:extLst>
      <p:ext uri="{BB962C8B-B14F-4D97-AF65-F5344CB8AC3E}">
        <p14:creationId xmlns:p14="http://schemas.microsoft.com/office/powerpoint/2010/main" val="256573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So, for this study I aimed to…</a:t>
            </a:r>
          </a:p>
        </p:txBody>
      </p:sp>
      <p:sp>
        <p:nvSpPr>
          <p:cNvPr id="4" name="Slide Number Placeholder 3"/>
          <p:cNvSpPr>
            <a:spLocks noGrp="1"/>
          </p:cNvSpPr>
          <p:nvPr>
            <p:ph type="sldNum" sz="quarter" idx="5"/>
          </p:nvPr>
        </p:nvSpPr>
        <p:spPr/>
        <p:txBody>
          <a:bodyPr/>
          <a:lstStyle/>
          <a:p>
            <a:fld id="{AE4D5C13-EE1F-4256-BA1C-8B948DAFE762}" type="slidenum">
              <a:rPr lang="en-PH" smtClean="0"/>
              <a:t>8</a:t>
            </a:fld>
            <a:endParaRPr lang="en-PH"/>
          </a:p>
        </p:txBody>
      </p:sp>
    </p:spTree>
    <p:extLst>
      <p:ext uri="{BB962C8B-B14F-4D97-AF65-F5344CB8AC3E}">
        <p14:creationId xmlns:p14="http://schemas.microsoft.com/office/powerpoint/2010/main" val="21294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And I wanted to answer the following questions… I’ll discuss in a bit the methods I used to answer… But first,…</a:t>
            </a:r>
          </a:p>
        </p:txBody>
      </p:sp>
      <p:sp>
        <p:nvSpPr>
          <p:cNvPr id="4" name="Slide Number Placeholder 3"/>
          <p:cNvSpPr>
            <a:spLocks noGrp="1"/>
          </p:cNvSpPr>
          <p:nvPr>
            <p:ph type="sldNum" sz="quarter" idx="5"/>
          </p:nvPr>
        </p:nvSpPr>
        <p:spPr/>
        <p:txBody>
          <a:bodyPr/>
          <a:lstStyle/>
          <a:p>
            <a:fld id="{AE4D5C13-EE1F-4256-BA1C-8B948DAFE762}" type="slidenum">
              <a:rPr lang="en-PH" smtClean="0"/>
              <a:t>9</a:t>
            </a:fld>
            <a:endParaRPr lang="en-PH"/>
          </a:p>
        </p:txBody>
      </p:sp>
    </p:spTree>
    <p:extLst>
      <p:ext uri="{BB962C8B-B14F-4D97-AF65-F5344CB8AC3E}">
        <p14:creationId xmlns:p14="http://schemas.microsoft.com/office/powerpoint/2010/main" val="364224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Here are the data I used. </a:t>
            </a:r>
          </a:p>
        </p:txBody>
      </p:sp>
      <p:sp>
        <p:nvSpPr>
          <p:cNvPr id="4" name="Slide Number Placeholder 3"/>
          <p:cNvSpPr>
            <a:spLocks noGrp="1"/>
          </p:cNvSpPr>
          <p:nvPr>
            <p:ph type="sldNum" sz="quarter" idx="5"/>
          </p:nvPr>
        </p:nvSpPr>
        <p:spPr/>
        <p:txBody>
          <a:bodyPr/>
          <a:lstStyle/>
          <a:p>
            <a:fld id="{AE4D5C13-EE1F-4256-BA1C-8B948DAFE762}" type="slidenum">
              <a:rPr lang="en-PH" smtClean="0"/>
              <a:t>10</a:t>
            </a:fld>
            <a:endParaRPr lang="en-PH"/>
          </a:p>
        </p:txBody>
      </p:sp>
    </p:spTree>
    <p:extLst>
      <p:ext uri="{BB962C8B-B14F-4D97-AF65-F5344CB8AC3E}">
        <p14:creationId xmlns:p14="http://schemas.microsoft.com/office/powerpoint/2010/main" val="248395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 used the outgoing longwave radiation (OLR) as a proxy for convection. I used the daily OLR and RMM phase to find days with Kelvin waves propagating in… Then I used the daily winds, specific humidity, and temperatures from ERA5…</a:t>
            </a:r>
          </a:p>
        </p:txBody>
      </p:sp>
      <p:sp>
        <p:nvSpPr>
          <p:cNvPr id="4" name="Slide Number Placeholder 3"/>
          <p:cNvSpPr>
            <a:spLocks noGrp="1"/>
          </p:cNvSpPr>
          <p:nvPr>
            <p:ph type="sldNum" sz="quarter" idx="5"/>
          </p:nvPr>
        </p:nvSpPr>
        <p:spPr/>
        <p:txBody>
          <a:bodyPr/>
          <a:lstStyle/>
          <a:p>
            <a:fld id="{AE4D5C13-EE1F-4256-BA1C-8B948DAFE762}" type="slidenum">
              <a:rPr lang="en-PH" smtClean="0"/>
              <a:t>11</a:t>
            </a:fld>
            <a:endParaRPr lang="en-PH"/>
          </a:p>
        </p:txBody>
      </p:sp>
    </p:spTree>
    <p:extLst>
      <p:ext uri="{BB962C8B-B14F-4D97-AF65-F5344CB8AC3E}">
        <p14:creationId xmlns:p14="http://schemas.microsoft.com/office/powerpoint/2010/main" val="233406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0633-3973-5B74-591A-DDF656C733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7B97595-697A-F500-41DE-A53011CE5B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90533E0-B764-0AA9-5AC7-ED22529768C0}"/>
              </a:ext>
            </a:extLst>
          </p:cNvPr>
          <p:cNvSpPr>
            <a:spLocks noGrp="1"/>
          </p:cNvSpPr>
          <p:nvPr>
            <p:ph type="dt" sz="half" idx="10"/>
          </p:nvPr>
        </p:nvSpPr>
        <p:spPr/>
        <p:txBody>
          <a:bodyPr/>
          <a:lstStyle/>
          <a:p>
            <a:fld id="{2AC683DE-6899-459B-B44E-5CD1AD82AE66}" type="datetime1">
              <a:rPr lang="en-PH" smtClean="0"/>
              <a:t>30/11/2023</a:t>
            </a:fld>
            <a:endParaRPr lang="en-PH"/>
          </a:p>
        </p:txBody>
      </p:sp>
      <p:sp>
        <p:nvSpPr>
          <p:cNvPr id="5" name="Footer Placeholder 4">
            <a:extLst>
              <a:ext uri="{FF2B5EF4-FFF2-40B4-BE49-F238E27FC236}">
                <a16:creationId xmlns:a16="http://schemas.microsoft.com/office/drawing/2014/main" id="{F6A1A658-24F5-AED3-A455-30EC3918605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5B19AA3-72C2-7F5A-A8F6-06159124B8DD}"/>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3709583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DB12E-865D-7B42-C0BC-EB59A780C5A1}"/>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1BD8EA2F-CA9C-DC3C-5FC3-3B7AFDBD64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A53369E-FF8B-1518-3B83-4406CF446F39}"/>
              </a:ext>
            </a:extLst>
          </p:cNvPr>
          <p:cNvSpPr>
            <a:spLocks noGrp="1"/>
          </p:cNvSpPr>
          <p:nvPr>
            <p:ph type="dt" sz="half" idx="10"/>
          </p:nvPr>
        </p:nvSpPr>
        <p:spPr/>
        <p:txBody>
          <a:bodyPr/>
          <a:lstStyle/>
          <a:p>
            <a:fld id="{5779023D-DFF0-4022-A7C3-02E73F0958ED}" type="datetime1">
              <a:rPr lang="en-PH" smtClean="0"/>
              <a:t>30/11/2023</a:t>
            </a:fld>
            <a:endParaRPr lang="en-PH"/>
          </a:p>
        </p:txBody>
      </p:sp>
      <p:sp>
        <p:nvSpPr>
          <p:cNvPr id="5" name="Footer Placeholder 4">
            <a:extLst>
              <a:ext uri="{FF2B5EF4-FFF2-40B4-BE49-F238E27FC236}">
                <a16:creationId xmlns:a16="http://schemas.microsoft.com/office/drawing/2014/main" id="{4D9A3CC0-C528-BA84-2F4B-BFF1AAC5C1C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7C7A022-4A19-588A-0805-24AA831356DF}"/>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63484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80604-6334-A317-9C81-2924DDC92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20239FF6-C2F9-C223-9E2F-E5A3AFCFA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40801E1-4A2D-1677-4A3F-90FF448022F9}"/>
              </a:ext>
            </a:extLst>
          </p:cNvPr>
          <p:cNvSpPr>
            <a:spLocks noGrp="1"/>
          </p:cNvSpPr>
          <p:nvPr>
            <p:ph type="dt" sz="half" idx="10"/>
          </p:nvPr>
        </p:nvSpPr>
        <p:spPr/>
        <p:txBody>
          <a:bodyPr/>
          <a:lstStyle/>
          <a:p>
            <a:fld id="{D32E4226-0B8B-4478-A165-E4B72A87A62A}" type="datetime1">
              <a:rPr lang="en-PH" smtClean="0"/>
              <a:t>30/11/2023</a:t>
            </a:fld>
            <a:endParaRPr lang="en-PH"/>
          </a:p>
        </p:txBody>
      </p:sp>
      <p:sp>
        <p:nvSpPr>
          <p:cNvPr id="5" name="Footer Placeholder 4">
            <a:extLst>
              <a:ext uri="{FF2B5EF4-FFF2-40B4-BE49-F238E27FC236}">
                <a16:creationId xmlns:a16="http://schemas.microsoft.com/office/drawing/2014/main" id="{7C9FFFD8-2B7A-99BE-9E14-9C50760D881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0BC8F43-0CBA-DC82-0E2B-8DC455753AF9}"/>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86325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A2BE-0898-F4B7-2D42-796DB8C3934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C208485B-ABB9-E76B-697A-D8C744CCEE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BF74CB6-C9DB-8D20-A176-8717200002E1}"/>
              </a:ext>
            </a:extLst>
          </p:cNvPr>
          <p:cNvSpPr>
            <a:spLocks noGrp="1"/>
          </p:cNvSpPr>
          <p:nvPr>
            <p:ph type="dt" sz="half" idx="10"/>
          </p:nvPr>
        </p:nvSpPr>
        <p:spPr/>
        <p:txBody>
          <a:bodyPr/>
          <a:lstStyle/>
          <a:p>
            <a:fld id="{83D28CC0-78DF-40B7-A9FF-055551EE0104}" type="datetime1">
              <a:rPr lang="en-PH" smtClean="0"/>
              <a:t>30/11/2023</a:t>
            </a:fld>
            <a:endParaRPr lang="en-PH"/>
          </a:p>
        </p:txBody>
      </p:sp>
      <p:sp>
        <p:nvSpPr>
          <p:cNvPr id="5" name="Footer Placeholder 4">
            <a:extLst>
              <a:ext uri="{FF2B5EF4-FFF2-40B4-BE49-F238E27FC236}">
                <a16:creationId xmlns:a16="http://schemas.microsoft.com/office/drawing/2014/main" id="{0A1D9DC6-ED27-60F9-80DB-B9799436FE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B8BA767-88F9-0A82-439C-CF2DE5DCBAD6}"/>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1415720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E8AB-EB84-A735-3C1C-90062F2168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A7C47CB-C377-EDC4-7BD4-161D5841BB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37D683-BE82-BA82-CE9D-789ABACD3644}"/>
              </a:ext>
            </a:extLst>
          </p:cNvPr>
          <p:cNvSpPr>
            <a:spLocks noGrp="1"/>
          </p:cNvSpPr>
          <p:nvPr>
            <p:ph type="dt" sz="half" idx="10"/>
          </p:nvPr>
        </p:nvSpPr>
        <p:spPr/>
        <p:txBody>
          <a:bodyPr/>
          <a:lstStyle/>
          <a:p>
            <a:fld id="{6EB6EF7D-9C83-477C-87AD-CA0C1F5A2D79}" type="datetime1">
              <a:rPr lang="en-PH" smtClean="0"/>
              <a:t>30/11/2023</a:t>
            </a:fld>
            <a:endParaRPr lang="en-PH"/>
          </a:p>
        </p:txBody>
      </p:sp>
      <p:sp>
        <p:nvSpPr>
          <p:cNvPr id="5" name="Footer Placeholder 4">
            <a:extLst>
              <a:ext uri="{FF2B5EF4-FFF2-40B4-BE49-F238E27FC236}">
                <a16:creationId xmlns:a16="http://schemas.microsoft.com/office/drawing/2014/main" id="{FF0D49A8-6EA4-9C67-C6F5-0075990FD2D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1396558-314B-796F-9CD8-4F42A6AEBC33}"/>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64287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8950-138E-14BB-E406-5C0600DBEF0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1287C49A-8852-5B0B-3A60-A7B119EE6F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DE8D33E7-1127-E65A-7A2D-9FE103D12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03ED8B4-6368-1393-DA64-7C3B618B2791}"/>
              </a:ext>
            </a:extLst>
          </p:cNvPr>
          <p:cNvSpPr>
            <a:spLocks noGrp="1"/>
          </p:cNvSpPr>
          <p:nvPr>
            <p:ph type="dt" sz="half" idx="10"/>
          </p:nvPr>
        </p:nvSpPr>
        <p:spPr/>
        <p:txBody>
          <a:bodyPr/>
          <a:lstStyle/>
          <a:p>
            <a:fld id="{75223B0E-D629-467E-9551-D49736658C37}" type="datetime1">
              <a:rPr lang="en-PH" smtClean="0"/>
              <a:t>30/11/2023</a:t>
            </a:fld>
            <a:endParaRPr lang="en-PH"/>
          </a:p>
        </p:txBody>
      </p:sp>
      <p:sp>
        <p:nvSpPr>
          <p:cNvPr id="6" name="Footer Placeholder 5">
            <a:extLst>
              <a:ext uri="{FF2B5EF4-FFF2-40B4-BE49-F238E27FC236}">
                <a16:creationId xmlns:a16="http://schemas.microsoft.com/office/drawing/2014/main" id="{09D526F3-B0DB-EBD4-AC25-1A99D7EF800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0F9615B-3007-FF9A-19E3-4ED85AE5102D}"/>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196309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068D-1C55-786F-7284-937B50C2F662}"/>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CEA139DD-F0A6-EB82-3995-BFE8E653AF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D4263-D6F3-CB86-891B-C2EE661CE3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4CB1B458-B957-FD44-28AC-4B30C99A02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D001BB-3133-8369-D526-4DD2BC505B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14536021-B2B9-D2B0-976D-804AA7F5E352}"/>
              </a:ext>
            </a:extLst>
          </p:cNvPr>
          <p:cNvSpPr>
            <a:spLocks noGrp="1"/>
          </p:cNvSpPr>
          <p:nvPr>
            <p:ph type="dt" sz="half" idx="10"/>
          </p:nvPr>
        </p:nvSpPr>
        <p:spPr/>
        <p:txBody>
          <a:bodyPr/>
          <a:lstStyle/>
          <a:p>
            <a:fld id="{3F588939-29CD-4DC0-9092-9B3A423A25D6}" type="datetime1">
              <a:rPr lang="en-PH" smtClean="0"/>
              <a:t>30/11/2023</a:t>
            </a:fld>
            <a:endParaRPr lang="en-PH"/>
          </a:p>
        </p:txBody>
      </p:sp>
      <p:sp>
        <p:nvSpPr>
          <p:cNvPr id="8" name="Footer Placeholder 7">
            <a:extLst>
              <a:ext uri="{FF2B5EF4-FFF2-40B4-BE49-F238E27FC236}">
                <a16:creationId xmlns:a16="http://schemas.microsoft.com/office/drawing/2014/main" id="{2A0258DC-7929-D284-C383-AA5DD500CDB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B6C555E-2D66-1D71-C2B9-A41DCFDD863B}"/>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230638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4F29-3FE8-E22D-BC22-EC9AE2E6EEF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12140B94-D5FB-66FE-3B69-E6E9509AD921}"/>
              </a:ext>
            </a:extLst>
          </p:cNvPr>
          <p:cNvSpPr>
            <a:spLocks noGrp="1"/>
          </p:cNvSpPr>
          <p:nvPr>
            <p:ph type="dt" sz="half" idx="10"/>
          </p:nvPr>
        </p:nvSpPr>
        <p:spPr/>
        <p:txBody>
          <a:bodyPr/>
          <a:lstStyle/>
          <a:p>
            <a:fld id="{CC2EBDC6-D21F-45DA-BB54-08FFEC27A53E}" type="datetime1">
              <a:rPr lang="en-PH" smtClean="0"/>
              <a:t>30/11/2023</a:t>
            </a:fld>
            <a:endParaRPr lang="en-PH"/>
          </a:p>
        </p:txBody>
      </p:sp>
      <p:sp>
        <p:nvSpPr>
          <p:cNvPr id="4" name="Footer Placeholder 3">
            <a:extLst>
              <a:ext uri="{FF2B5EF4-FFF2-40B4-BE49-F238E27FC236}">
                <a16:creationId xmlns:a16="http://schemas.microsoft.com/office/drawing/2014/main" id="{569B1A39-D99A-AB2A-4B7C-67245208F26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3B8437F4-1F48-F25D-47D6-63DCFC6DE5A4}"/>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285796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7DAF58-4B4A-1C20-DCEA-4B8119F387AB}"/>
              </a:ext>
            </a:extLst>
          </p:cNvPr>
          <p:cNvSpPr>
            <a:spLocks noGrp="1"/>
          </p:cNvSpPr>
          <p:nvPr>
            <p:ph type="dt" sz="half" idx="10"/>
          </p:nvPr>
        </p:nvSpPr>
        <p:spPr/>
        <p:txBody>
          <a:bodyPr/>
          <a:lstStyle/>
          <a:p>
            <a:fld id="{0731ACEF-F1DC-4DD0-B5CD-62B6FFD964A6}" type="datetime1">
              <a:rPr lang="en-PH" smtClean="0"/>
              <a:t>30/11/2023</a:t>
            </a:fld>
            <a:endParaRPr lang="en-PH"/>
          </a:p>
        </p:txBody>
      </p:sp>
      <p:sp>
        <p:nvSpPr>
          <p:cNvPr id="3" name="Footer Placeholder 2">
            <a:extLst>
              <a:ext uri="{FF2B5EF4-FFF2-40B4-BE49-F238E27FC236}">
                <a16:creationId xmlns:a16="http://schemas.microsoft.com/office/drawing/2014/main" id="{AE108E16-D34A-1654-23A2-B755711B66A5}"/>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98CD6B82-BF0D-D6B2-FDFF-47843E85F7FE}"/>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900634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8463-151C-B4C0-A6C4-FAEE8C3DDB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74EB65FC-EEE9-B3A1-0BC0-C02210554A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F1F30FC-5987-8AAB-7C53-6F68F9EDE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5F1C2-105A-B712-089C-91ADC37FEF17}"/>
              </a:ext>
            </a:extLst>
          </p:cNvPr>
          <p:cNvSpPr>
            <a:spLocks noGrp="1"/>
          </p:cNvSpPr>
          <p:nvPr>
            <p:ph type="dt" sz="half" idx="10"/>
          </p:nvPr>
        </p:nvSpPr>
        <p:spPr/>
        <p:txBody>
          <a:bodyPr/>
          <a:lstStyle/>
          <a:p>
            <a:fld id="{C0C29446-DD2B-4D00-841E-E73BCEF85580}" type="datetime1">
              <a:rPr lang="en-PH" smtClean="0"/>
              <a:t>30/11/2023</a:t>
            </a:fld>
            <a:endParaRPr lang="en-PH"/>
          </a:p>
        </p:txBody>
      </p:sp>
      <p:sp>
        <p:nvSpPr>
          <p:cNvPr id="6" name="Footer Placeholder 5">
            <a:extLst>
              <a:ext uri="{FF2B5EF4-FFF2-40B4-BE49-F238E27FC236}">
                <a16:creationId xmlns:a16="http://schemas.microsoft.com/office/drawing/2014/main" id="{EA5568D7-C184-26F0-DA80-C810F92BCA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C087853F-6ABB-6E02-5B64-FF1AD790924B}"/>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374344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27E5-87AD-EA59-09BA-C1F8FBA8B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E42F5D4-0C24-DC61-47CC-675D105FD3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3570155F-8A13-EDA1-2419-C47417355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8408F-BB14-BB53-F7F6-AFADAC96025C}"/>
              </a:ext>
            </a:extLst>
          </p:cNvPr>
          <p:cNvSpPr>
            <a:spLocks noGrp="1"/>
          </p:cNvSpPr>
          <p:nvPr>
            <p:ph type="dt" sz="half" idx="10"/>
          </p:nvPr>
        </p:nvSpPr>
        <p:spPr/>
        <p:txBody>
          <a:bodyPr/>
          <a:lstStyle/>
          <a:p>
            <a:fld id="{8C57DB4A-6345-4CF0-B979-707D718476A2}" type="datetime1">
              <a:rPr lang="en-PH" smtClean="0"/>
              <a:t>30/11/2023</a:t>
            </a:fld>
            <a:endParaRPr lang="en-PH"/>
          </a:p>
        </p:txBody>
      </p:sp>
      <p:sp>
        <p:nvSpPr>
          <p:cNvPr id="6" name="Footer Placeholder 5">
            <a:extLst>
              <a:ext uri="{FF2B5EF4-FFF2-40B4-BE49-F238E27FC236}">
                <a16:creationId xmlns:a16="http://schemas.microsoft.com/office/drawing/2014/main" id="{1C6B1B7D-3514-1C66-603D-F8B5BF3EF2D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ACDB4CA-7E79-7F51-4387-C4BC7107FD33}"/>
              </a:ext>
            </a:extLst>
          </p:cNvPr>
          <p:cNvSpPr>
            <a:spLocks noGrp="1"/>
          </p:cNvSpPr>
          <p:nvPr>
            <p:ph type="sldNum" sz="quarter" idx="12"/>
          </p:nvPr>
        </p:nvSpPr>
        <p:spPr/>
        <p:txBody>
          <a:bodyPr/>
          <a:lstStyle/>
          <a:p>
            <a:fld id="{29577957-E733-4E1A-AC73-2A3227502831}" type="slidenum">
              <a:rPr lang="en-PH" smtClean="0"/>
              <a:t>‹#›</a:t>
            </a:fld>
            <a:endParaRPr lang="en-PH"/>
          </a:p>
        </p:txBody>
      </p:sp>
    </p:spTree>
    <p:extLst>
      <p:ext uri="{BB962C8B-B14F-4D97-AF65-F5344CB8AC3E}">
        <p14:creationId xmlns:p14="http://schemas.microsoft.com/office/powerpoint/2010/main" val="426965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27B4F8-7EBF-D4CD-4EF3-916C4D9C8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EFCFB4B-BAD5-22A6-B3A5-8DC876E01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2EAF880-D4BA-D6DD-0502-E23E67B669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5275A-2A86-4104-B710-E4804B19EFED}" type="datetime1">
              <a:rPr lang="en-PH" smtClean="0"/>
              <a:t>30/11/2023</a:t>
            </a:fld>
            <a:endParaRPr lang="en-PH"/>
          </a:p>
        </p:txBody>
      </p:sp>
      <p:sp>
        <p:nvSpPr>
          <p:cNvPr id="5" name="Footer Placeholder 4">
            <a:extLst>
              <a:ext uri="{FF2B5EF4-FFF2-40B4-BE49-F238E27FC236}">
                <a16:creationId xmlns:a16="http://schemas.microsoft.com/office/drawing/2014/main" id="{461C9E76-3305-B8B9-89E7-BC4375BDCD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C74C8EB0-84CE-DEAA-04D4-3EA4B0AAE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77957-E733-4E1A-AC73-2A3227502831}" type="slidenum">
              <a:rPr lang="en-PH" smtClean="0"/>
              <a:t>‹#›</a:t>
            </a:fld>
            <a:endParaRPr lang="en-PH"/>
          </a:p>
        </p:txBody>
      </p:sp>
    </p:spTree>
    <p:extLst>
      <p:ext uri="{BB962C8B-B14F-4D97-AF65-F5344CB8AC3E}">
        <p14:creationId xmlns:p14="http://schemas.microsoft.com/office/powerpoint/2010/main" val="342125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02/qj.3709"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t="-18000" b="-1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30772D-B5D4-FFF1-F938-5C21597A2F17}"/>
              </a:ext>
            </a:extLst>
          </p:cNvPr>
          <p:cNvSpPr/>
          <p:nvPr/>
        </p:nvSpPr>
        <p:spPr>
          <a:xfrm>
            <a:off x="-175116" y="2059709"/>
            <a:ext cx="12579178" cy="2207491"/>
          </a:xfrm>
          <a:prstGeom prst="rect">
            <a:avLst/>
          </a:prstGeom>
          <a:solidFill>
            <a:srgbClr val="46166B">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C3A9B6A-768B-758B-AFC7-418988BA8DC2}"/>
              </a:ext>
            </a:extLst>
          </p:cNvPr>
          <p:cNvSpPr>
            <a:spLocks noGrp="1"/>
          </p:cNvSpPr>
          <p:nvPr>
            <p:ph type="ctrTitle"/>
          </p:nvPr>
        </p:nvSpPr>
        <p:spPr>
          <a:xfrm>
            <a:off x="147782" y="2235199"/>
            <a:ext cx="11933382" cy="1274763"/>
          </a:xfrm>
        </p:spPr>
        <p:txBody>
          <a:bodyPr>
            <a:noAutofit/>
          </a:bodyPr>
          <a:lstStyle/>
          <a:p>
            <a:r>
              <a:rPr lang="en-US" sz="4100" b="0" i="0" dirty="0">
                <a:solidFill>
                  <a:srgbClr val="EEB211"/>
                </a:solidFill>
                <a:effectLst/>
                <a:latin typeface="Bahnschrift SemiBold" panose="020B0502040204020203" pitchFamily="34" charset="0"/>
              </a:rPr>
              <a:t>Turbulent flux over land and sea as a Kelvin wave</a:t>
            </a:r>
            <a:br>
              <a:rPr lang="en-US" sz="4100" dirty="0">
                <a:solidFill>
                  <a:srgbClr val="EEB211"/>
                </a:solidFill>
                <a:latin typeface="Bahnschrift SemiBold" panose="020B0502040204020203" pitchFamily="34" charset="0"/>
              </a:rPr>
            </a:br>
            <a:r>
              <a:rPr lang="en-US" sz="4100" b="0" i="0" dirty="0">
                <a:solidFill>
                  <a:srgbClr val="EEB211"/>
                </a:solidFill>
                <a:effectLst/>
                <a:latin typeface="Bahnschrift SemiBold" panose="020B0502040204020203" pitchFamily="34" charset="0"/>
              </a:rPr>
              <a:t>propagates through different phases of the MJO</a:t>
            </a:r>
            <a:endParaRPr lang="en-PH" sz="4100" dirty="0">
              <a:solidFill>
                <a:srgbClr val="EEB211"/>
              </a:solidFill>
              <a:latin typeface="Bahnschrift SemiBold" panose="020B0502040204020203" pitchFamily="34" charset="0"/>
            </a:endParaRPr>
          </a:p>
        </p:txBody>
      </p:sp>
      <p:sp>
        <p:nvSpPr>
          <p:cNvPr id="3" name="Subtitle 2">
            <a:extLst>
              <a:ext uri="{FF2B5EF4-FFF2-40B4-BE49-F238E27FC236}">
                <a16:creationId xmlns:a16="http://schemas.microsoft.com/office/drawing/2014/main" id="{93849145-F54C-79B4-01A2-3822B33BE95D}"/>
              </a:ext>
            </a:extLst>
          </p:cNvPr>
          <p:cNvSpPr>
            <a:spLocks noGrp="1"/>
          </p:cNvSpPr>
          <p:nvPr>
            <p:ph type="subTitle" idx="1"/>
          </p:nvPr>
        </p:nvSpPr>
        <p:spPr/>
        <p:txBody>
          <a:bodyPr>
            <a:normAutofit/>
          </a:bodyPr>
          <a:lstStyle/>
          <a:p>
            <a:r>
              <a:rPr lang="en-PH" dirty="0">
                <a:solidFill>
                  <a:srgbClr val="EEB211"/>
                </a:solidFill>
                <a:latin typeface="Bahnschrift SemiBold" panose="020B0502040204020203" pitchFamily="34" charset="0"/>
              </a:rPr>
              <a:t>Crizzia Mielle De Castro</a:t>
            </a:r>
          </a:p>
        </p:txBody>
      </p:sp>
    </p:spTree>
    <p:extLst>
      <p:ext uri="{BB962C8B-B14F-4D97-AF65-F5344CB8AC3E}">
        <p14:creationId xmlns:p14="http://schemas.microsoft.com/office/powerpoint/2010/main" val="3035025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Data</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a:t>
            </a:r>
            <a:r>
              <a:rPr lang="en-PH" sz="2400" b="1" dirty="0">
                <a:solidFill>
                  <a:srgbClr val="EEB211"/>
                </a:solidFill>
                <a:latin typeface="Garamond" panose="02020404030301010803" pitchFamily="18" charset="0"/>
              </a:rPr>
              <a:t>Data &amp; Methods     </a:t>
            </a:r>
            <a:r>
              <a:rPr lang="en-PH" sz="2400" dirty="0">
                <a:solidFill>
                  <a:schemeClr val="bg1">
                    <a:lumMod val="50000"/>
                  </a:schemeClr>
                </a:solidFill>
                <a:latin typeface="Garamond" panose="02020404030301010803" pitchFamily="18" charset="0"/>
              </a:rPr>
              <a:t>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sp>
        <p:nvSpPr>
          <p:cNvPr id="4" name="Content Placeholder 7">
            <a:extLst>
              <a:ext uri="{FF2B5EF4-FFF2-40B4-BE49-F238E27FC236}">
                <a16:creationId xmlns:a16="http://schemas.microsoft.com/office/drawing/2014/main" id="{E03B6DD1-09E7-F6C7-C8A6-89A6AB47DA9E}"/>
              </a:ext>
            </a:extLst>
          </p:cNvPr>
          <p:cNvSpPr txBox="1">
            <a:spLocks/>
          </p:cNvSpPr>
          <p:nvPr/>
        </p:nvSpPr>
        <p:spPr>
          <a:xfrm>
            <a:off x="1466337" y="1947812"/>
            <a:ext cx="6588212" cy="3653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PH" dirty="0">
              <a:latin typeface="Garamond" panose="02020404030301010803" pitchFamily="18" charset="0"/>
            </a:endParaRPr>
          </a:p>
          <a:p>
            <a:pPr lvl="1"/>
            <a:endParaRPr lang="en-PH" dirty="0">
              <a:latin typeface="Garamond" panose="02020404030301010803" pitchFamily="18" charset="0"/>
            </a:endParaRPr>
          </a:p>
        </p:txBody>
      </p:sp>
      <p:sp>
        <p:nvSpPr>
          <p:cNvPr id="5" name="Content Placeholder 7">
            <a:extLst>
              <a:ext uri="{FF2B5EF4-FFF2-40B4-BE49-F238E27FC236}">
                <a16:creationId xmlns:a16="http://schemas.microsoft.com/office/drawing/2014/main" id="{24322570-9D6F-BA39-4FE6-2A08DEAE348C}"/>
              </a:ext>
            </a:extLst>
          </p:cNvPr>
          <p:cNvSpPr txBox="1">
            <a:spLocks/>
          </p:cNvSpPr>
          <p:nvPr/>
        </p:nvSpPr>
        <p:spPr>
          <a:xfrm>
            <a:off x="972066" y="1333389"/>
            <a:ext cx="5857101" cy="468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PH" dirty="0">
                <a:latin typeface="Garamond" panose="02020404030301010803" pitchFamily="18" charset="0"/>
              </a:rPr>
              <a:t>NCEP Reanalysis Data (1979-2020)</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OLR</a:t>
            </a:r>
            <a:r>
              <a:rPr lang="en-PH" dirty="0">
                <a:latin typeface="Garamond" panose="02020404030301010803" pitchFamily="18" charset="0"/>
              </a:rPr>
              <a:t> </a:t>
            </a:r>
          </a:p>
          <a:p>
            <a:pPr lvl="1"/>
            <a:r>
              <a:rPr lang="en-PH" dirty="0">
                <a:latin typeface="Garamond" panose="02020404030301010803" pitchFamily="18" charset="0"/>
              </a:rPr>
              <a:t>2.5</a:t>
            </a:r>
            <a:r>
              <a:rPr lang="en-PH" baseline="30000" dirty="0">
                <a:latin typeface="Garamond" panose="02020404030301010803" pitchFamily="18" charset="0"/>
              </a:rPr>
              <a:t>o </a:t>
            </a:r>
            <a:r>
              <a:rPr lang="en-PH" dirty="0">
                <a:latin typeface="Garamond" panose="02020404030301010803" pitchFamily="18" charset="0"/>
              </a:rPr>
              <a:t>x 2.5</a:t>
            </a:r>
            <a:r>
              <a:rPr lang="en-PH" baseline="30000" dirty="0">
                <a:latin typeface="Garamond" panose="02020404030301010803" pitchFamily="18" charset="0"/>
              </a:rPr>
              <a:t>o</a:t>
            </a:r>
            <a:r>
              <a:rPr lang="en-PH" dirty="0">
                <a:latin typeface="Garamond" panose="02020404030301010803" pitchFamily="18" charset="0"/>
              </a:rPr>
              <a:t> grid</a:t>
            </a:r>
          </a:p>
          <a:p>
            <a:r>
              <a:rPr lang="en-PH" dirty="0">
                <a:latin typeface="Garamond" panose="02020404030301010803" pitchFamily="18" charset="0"/>
              </a:rPr>
              <a:t>IRI Climate Data Library (1979-2020)</a:t>
            </a:r>
          </a:p>
          <a:p>
            <a:pPr lvl="1"/>
            <a:r>
              <a:rPr lang="en-PH" dirty="0">
                <a:latin typeface="Garamond" panose="02020404030301010803" pitchFamily="18" charset="0"/>
              </a:rPr>
              <a:t>Daily </a:t>
            </a:r>
            <a:r>
              <a:rPr lang="en-PH" dirty="0">
                <a:solidFill>
                  <a:srgbClr val="C00000"/>
                </a:solidFill>
                <a:latin typeface="Garamond" panose="02020404030301010803" pitchFamily="18" charset="0"/>
              </a:rPr>
              <a:t>RMM phase </a:t>
            </a:r>
            <a:r>
              <a:rPr lang="en-PH" dirty="0">
                <a:latin typeface="Garamond" panose="02020404030301010803" pitchFamily="18" charset="0"/>
              </a:rPr>
              <a:t>data</a:t>
            </a:r>
          </a:p>
          <a:p>
            <a:r>
              <a:rPr lang="en-PH" dirty="0">
                <a:latin typeface="Garamond" panose="02020404030301010803" pitchFamily="18" charset="0"/>
              </a:rPr>
              <a:t>ERA5 Reanalysis Data (1979-2020)</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zonal and vertical winds</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specific humidity</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temperatures</a:t>
            </a:r>
          </a:p>
          <a:p>
            <a:pPr lvl="1"/>
            <a:r>
              <a:rPr lang="en-PH" dirty="0">
                <a:latin typeface="Garamond" panose="02020404030301010803" pitchFamily="18" charset="0"/>
              </a:rPr>
              <a:t>1</a:t>
            </a:r>
            <a:r>
              <a:rPr lang="en-PH" baseline="30000" dirty="0">
                <a:latin typeface="Garamond" panose="02020404030301010803" pitchFamily="18" charset="0"/>
              </a:rPr>
              <a:t>o </a:t>
            </a:r>
            <a:r>
              <a:rPr lang="en-PH" dirty="0">
                <a:latin typeface="Garamond" panose="02020404030301010803" pitchFamily="18" charset="0"/>
              </a:rPr>
              <a:t>x 1</a:t>
            </a:r>
            <a:r>
              <a:rPr lang="en-PH" baseline="30000" dirty="0">
                <a:latin typeface="Garamond" panose="02020404030301010803" pitchFamily="18" charset="0"/>
              </a:rPr>
              <a:t>o</a:t>
            </a:r>
            <a:r>
              <a:rPr lang="en-PH" dirty="0">
                <a:latin typeface="Garamond" panose="02020404030301010803" pitchFamily="18" charset="0"/>
              </a:rPr>
              <a:t> grid</a:t>
            </a:r>
          </a:p>
          <a:p>
            <a:pPr lvl="1"/>
            <a:r>
              <a:rPr lang="en-PH" dirty="0">
                <a:latin typeface="Garamond" panose="02020404030301010803" pitchFamily="18" charset="0"/>
              </a:rPr>
              <a:t>Pressure levels 1000-800 </a:t>
            </a:r>
            <a:r>
              <a:rPr lang="en-PH" dirty="0" err="1">
                <a:latin typeface="Garamond" panose="02020404030301010803" pitchFamily="18" charset="0"/>
              </a:rPr>
              <a:t>hPa</a:t>
            </a:r>
            <a:endParaRPr lang="en-PH" dirty="0">
              <a:latin typeface="Garamond" panose="02020404030301010803" pitchFamily="18" charset="0"/>
            </a:endParaRPr>
          </a:p>
        </p:txBody>
      </p:sp>
    </p:spTree>
    <p:extLst>
      <p:ext uri="{BB962C8B-B14F-4D97-AF65-F5344CB8AC3E}">
        <p14:creationId xmlns:p14="http://schemas.microsoft.com/office/powerpoint/2010/main" val="248859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7">
            <a:extLst>
              <a:ext uri="{FF2B5EF4-FFF2-40B4-BE49-F238E27FC236}">
                <a16:creationId xmlns:a16="http://schemas.microsoft.com/office/drawing/2014/main" id="{7B9D145E-8F01-56E5-705C-B4FC9597E700}"/>
              </a:ext>
            </a:extLst>
          </p:cNvPr>
          <p:cNvSpPr txBox="1">
            <a:spLocks/>
          </p:cNvSpPr>
          <p:nvPr/>
        </p:nvSpPr>
        <p:spPr>
          <a:xfrm>
            <a:off x="972066" y="1333389"/>
            <a:ext cx="5857101" cy="46896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PH" dirty="0">
                <a:latin typeface="Garamond" panose="02020404030301010803" pitchFamily="18" charset="0"/>
              </a:rPr>
              <a:t>NCEP Reanalysis Data (1979-2020)</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OLR</a:t>
            </a:r>
            <a:r>
              <a:rPr lang="en-PH" dirty="0">
                <a:latin typeface="Garamond" panose="02020404030301010803" pitchFamily="18" charset="0"/>
              </a:rPr>
              <a:t> </a:t>
            </a:r>
          </a:p>
          <a:p>
            <a:pPr lvl="1"/>
            <a:r>
              <a:rPr lang="en-PH" dirty="0">
                <a:latin typeface="Garamond" panose="02020404030301010803" pitchFamily="18" charset="0"/>
              </a:rPr>
              <a:t>2.5</a:t>
            </a:r>
            <a:r>
              <a:rPr lang="en-PH" baseline="30000" dirty="0">
                <a:latin typeface="Garamond" panose="02020404030301010803" pitchFamily="18" charset="0"/>
              </a:rPr>
              <a:t>o </a:t>
            </a:r>
            <a:r>
              <a:rPr lang="en-PH" dirty="0">
                <a:latin typeface="Garamond" panose="02020404030301010803" pitchFamily="18" charset="0"/>
              </a:rPr>
              <a:t>x 2.5</a:t>
            </a:r>
            <a:r>
              <a:rPr lang="en-PH" baseline="30000" dirty="0">
                <a:latin typeface="Garamond" panose="02020404030301010803" pitchFamily="18" charset="0"/>
              </a:rPr>
              <a:t>o</a:t>
            </a:r>
            <a:r>
              <a:rPr lang="en-PH" dirty="0">
                <a:latin typeface="Garamond" panose="02020404030301010803" pitchFamily="18" charset="0"/>
              </a:rPr>
              <a:t> grid</a:t>
            </a:r>
          </a:p>
          <a:p>
            <a:r>
              <a:rPr lang="en-PH" dirty="0">
                <a:latin typeface="Garamond" panose="02020404030301010803" pitchFamily="18" charset="0"/>
              </a:rPr>
              <a:t>IRI Climate Data Library (1979-2020)</a:t>
            </a:r>
          </a:p>
          <a:p>
            <a:pPr lvl="1"/>
            <a:r>
              <a:rPr lang="en-PH" dirty="0">
                <a:latin typeface="Garamond" panose="02020404030301010803" pitchFamily="18" charset="0"/>
              </a:rPr>
              <a:t>Daily </a:t>
            </a:r>
            <a:r>
              <a:rPr lang="en-PH" dirty="0">
                <a:solidFill>
                  <a:srgbClr val="C00000"/>
                </a:solidFill>
                <a:latin typeface="Garamond" panose="02020404030301010803" pitchFamily="18" charset="0"/>
              </a:rPr>
              <a:t>RMM phase </a:t>
            </a:r>
            <a:r>
              <a:rPr lang="en-PH" dirty="0">
                <a:latin typeface="Garamond" panose="02020404030301010803" pitchFamily="18" charset="0"/>
              </a:rPr>
              <a:t>data</a:t>
            </a:r>
          </a:p>
          <a:p>
            <a:r>
              <a:rPr lang="en-PH" dirty="0">
                <a:latin typeface="Garamond" panose="02020404030301010803" pitchFamily="18" charset="0"/>
              </a:rPr>
              <a:t>ERA5 Reanalysis Data (1979-2020)</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zonal and vertical winds</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specific humidity</a:t>
            </a:r>
          </a:p>
          <a:p>
            <a:pPr lvl="1"/>
            <a:r>
              <a:rPr lang="en-PH" dirty="0">
                <a:latin typeface="Garamond" panose="02020404030301010803" pitchFamily="18" charset="0"/>
              </a:rPr>
              <a:t>Daily mean </a:t>
            </a:r>
            <a:r>
              <a:rPr lang="en-PH" dirty="0">
                <a:solidFill>
                  <a:srgbClr val="C00000"/>
                </a:solidFill>
                <a:latin typeface="Garamond" panose="02020404030301010803" pitchFamily="18" charset="0"/>
              </a:rPr>
              <a:t>temperatures</a:t>
            </a:r>
          </a:p>
          <a:p>
            <a:pPr lvl="1"/>
            <a:r>
              <a:rPr lang="en-PH" dirty="0">
                <a:latin typeface="Garamond" panose="02020404030301010803" pitchFamily="18" charset="0"/>
              </a:rPr>
              <a:t>1</a:t>
            </a:r>
            <a:r>
              <a:rPr lang="en-PH" baseline="30000" dirty="0">
                <a:latin typeface="Garamond" panose="02020404030301010803" pitchFamily="18" charset="0"/>
              </a:rPr>
              <a:t>o </a:t>
            </a:r>
            <a:r>
              <a:rPr lang="en-PH" dirty="0">
                <a:latin typeface="Garamond" panose="02020404030301010803" pitchFamily="18" charset="0"/>
              </a:rPr>
              <a:t>x 1</a:t>
            </a:r>
            <a:r>
              <a:rPr lang="en-PH" baseline="30000" dirty="0">
                <a:latin typeface="Garamond" panose="02020404030301010803" pitchFamily="18" charset="0"/>
              </a:rPr>
              <a:t>o</a:t>
            </a:r>
            <a:r>
              <a:rPr lang="en-PH" dirty="0">
                <a:latin typeface="Garamond" panose="02020404030301010803" pitchFamily="18" charset="0"/>
              </a:rPr>
              <a:t> grid</a:t>
            </a:r>
          </a:p>
          <a:p>
            <a:pPr lvl="1"/>
            <a:r>
              <a:rPr lang="en-PH" dirty="0">
                <a:latin typeface="Garamond" panose="02020404030301010803" pitchFamily="18" charset="0"/>
              </a:rPr>
              <a:t>Pressure levels 1000-800 </a:t>
            </a:r>
            <a:r>
              <a:rPr lang="en-PH" dirty="0" err="1">
                <a:latin typeface="Garamond" panose="02020404030301010803" pitchFamily="18" charset="0"/>
              </a:rPr>
              <a:t>hPa</a:t>
            </a:r>
            <a:endParaRPr lang="en-PH" dirty="0">
              <a:latin typeface="Garamond" panose="02020404030301010803" pitchFamily="18" charset="0"/>
            </a:endParaRP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a:t>
            </a:r>
            <a:r>
              <a:rPr lang="en-PH" sz="2400" b="1" dirty="0">
                <a:solidFill>
                  <a:srgbClr val="EEB211"/>
                </a:solidFill>
                <a:latin typeface="Garamond" panose="02020404030301010803" pitchFamily="18" charset="0"/>
              </a:rPr>
              <a:t>Data &amp; Methods     </a:t>
            </a:r>
            <a:r>
              <a:rPr lang="en-PH" sz="2400" dirty="0">
                <a:solidFill>
                  <a:schemeClr val="bg1">
                    <a:lumMod val="50000"/>
                  </a:schemeClr>
                </a:solidFill>
                <a:latin typeface="Garamond" panose="02020404030301010803" pitchFamily="18" charset="0"/>
              </a:rPr>
              <a:t>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453082" y="4869472"/>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sp>
        <p:nvSpPr>
          <p:cNvPr id="4" name="Content Placeholder 7">
            <a:extLst>
              <a:ext uri="{FF2B5EF4-FFF2-40B4-BE49-F238E27FC236}">
                <a16:creationId xmlns:a16="http://schemas.microsoft.com/office/drawing/2014/main" id="{E03B6DD1-09E7-F6C7-C8A6-89A6AB47DA9E}"/>
              </a:ext>
            </a:extLst>
          </p:cNvPr>
          <p:cNvSpPr txBox="1">
            <a:spLocks/>
          </p:cNvSpPr>
          <p:nvPr/>
        </p:nvSpPr>
        <p:spPr>
          <a:xfrm>
            <a:off x="1005018" y="1931335"/>
            <a:ext cx="6588212" cy="3653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PH" dirty="0">
              <a:latin typeface="Garamond" panose="02020404030301010803" pitchFamily="18" charset="0"/>
            </a:endParaRPr>
          </a:p>
          <a:p>
            <a:pPr lvl="1"/>
            <a:endParaRPr lang="en-PH" dirty="0">
              <a:latin typeface="Garamond" panose="02020404030301010803" pitchFamily="18" charset="0"/>
            </a:endParaRPr>
          </a:p>
        </p:txBody>
      </p:sp>
      <p:sp>
        <p:nvSpPr>
          <p:cNvPr id="5" name="Rectangle 4">
            <a:extLst>
              <a:ext uri="{FF2B5EF4-FFF2-40B4-BE49-F238E27FC236}">
                <a16:creationId xmlns:a16="http://schemas.microsoft.com/office/drawing/2014/main" id="{A24C21A9-527A-7DDD-5A6C-27F8750ADAE9}"/>
              </a:ext>
            </a:extLst>
          </p:cNvPr>
          <p:cNvSpPr/>
          <p:nvPr/>
        </p:nvSpPr>
        <p:spPr>
          <a:xfrm>
            <a:off x="1005018" y="1363365"/>
            <a:ext cx="5519350" cy="211363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10" name="Straight Arrow Connector 9">
            <a:extLst>
              <a:ext uri="{FF2B5EF4-FFF2-40B4-BE49-F238E27FC236}">
                <a16:creationId xmlns:a16="http://schemas.microsoft.com/office/drawing/2014/main" id="{B977296F-CBC2-5A25-F89D-0B37AC8771B6}"/>
              </a:ext>
            </a:extLst>
          </p:cNvPr>
          <p:cNvCxnSpPr>
            <a:cxnSpLocks/>
            <a:stCxn id="5" idx="3"/>
            <a:endCxn id="15" idx="1"/>
          </p:cNvCxnSpPr>
          <p:nvPr/>
        </p:nvCxnSpPr>
        <p:spPr>
          <a:xfrm>
            <a:off x="6524368" y="2420183"/>
            <a:ext cx="1493107" cy="16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04D25D-0FD3-2D8A-2CB8-5BE530F4C585}"/>
              </a:ext>
            </a:extLst>
          </p:cNvPr>
          <p:cNvSpPr/>
          <p:nvPr/>
        </p:nvSpPr>
        <p:spPr>
          <a:xfrm>
            <a:off x="1005017" y="3525795"/>
            <a:ext cx="5519349" cy="240722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2" name="Straight Arrow Connector 11">
            <a:extLst>
              <a:ext uri="{FF2B5EF4-FFF2-40B4-BE49-F238E27FC236}">
                <a16:creationId xmlns:a16="http://schemas.microsoft.com/office/drawing/2014/main" id="{32BA5484-04DA-1D99-AC61-28E3F9644714}"/>
              </a:ext>
            </a:extLst>
          </p:cNvPr>
          <p:cNvCxnSpPr>
            <a:cxnSpLocks/>
            <a:stCxn id="11" idx="3"/>
            <a:endCxn id="16" idx="1"/>
          </p:cNvCxnSpPr>
          <p:nvPr/>
        </p:nvCxnSpPr>
        <p:spPr>
          <a:xfrm>
            <a:off x="6524366" y="4729405"/>
            <a:ext cx="157548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A020D5-77C3-BB8C-BCCA-7E2F99E71404}"/>
              </a:ext>
            </a:extLst>
          </p:cNvPr>
          <p:cNvSpPr txBox="1"/>
          <p:nvPr/>
        </p:nvSpPr>
        <p:spPr>
          <a:xfrm>
            <a:off x="8017475" y="2221774"/>
            <a:ext cx="3894438" cy="400110"/>
          </a:xfrm>
          <a:prstGeom prst="rect">
            <a:avLst/>
          </a:prstGeom>
          <a:noFill/>
        </p:spPr>
        <p:txBody>
          <a:bodyPr wrap="square" rtlCol="0">
            <a:spAutoFit/>
          </a:bodyPr>
          <a:lstStyle/>
          <a:p>
            <a:r>
              <a:rPr lang="en-PH" sz="2000" dirty="0">
                <a:latin typeface="Garamond" panose="02020404030301010803" pitchFamily="18" charset="0"/>
              </a:rPr>
              <a:t>To find days with Kelvin wave events</a:t>
            </a:r>
          </a:p>
        </p:txBody>
      </p:sp>
      <p:sp>
        <p:nvSpPr>
          <p:cNvPr id="16" name="TextBox 15">
            <a:extLst>
              <a:ext uri="{FF2B5EF4-FFF2-40B4-BE49-F238E27FC236}">
                <a16:creationId xmlns:a16="http://schemas.microsoft.com/office/drawing/2014/main" id="{E1F5B463-3060-B873-9F0F-93A44FBD92F4}"/>
              </a:ext>
            </a:extLst>
          </p:cNvPr>
          <p:cNvSpPr txBox="1"/>
          <p:nvPr/>
        </p:nvSpPr>
        <p:spPr>
          <a:xfrm>
            <a:off x="8099854" y="4529350"/>
            <a:ext cx="2057402" cy="400110"/>
          </a:xfrm>
          <a:prstGeom prst="rect">
            <a:avLst/>
          </a:prstGeom>
          <a:noFill/>
        </p:spPr>
        <p:txBody>
          <a:bodyPr wrap="square" rtlCol="0">
            <a:spAutoFit/>
          </a:bodyPr>
          <a:lstStyle/>
          <a:p>
            <a:r>
              <a:rPr lang="en-PH" sz="2000" dirty="0">
                <a:latin typeface="Garamond" panose="02020404030301010803" pitchFamily="18" charset="0"/>
              </a:rPr>
              <a:t>To calculate fluxes</a:t>
            </a:r>
          </a:p>
        </p:txBody>
      </p:sp>
      <p:sp>
        <p:nvSpPr>
          <p:cNvPr id="35" name="Title 34">
            <a:extLst>
              <a:ext uri="{FF2B5EF4-FFF2-40B4-BE49-F238E27FC236}">
                <a16:creationId xmlns:a16="http://schemas.microsoft.com/office/drawing/2014/main" id="{B9B7A79B-326D-09C8-CD41-31951BC41E3C}"/>
              </a:ext>
            </a:extLst>
          </p:cNvPr>
          <p:cNvSpPr>
            <a:spLocks noGrp="1"/>
          </p:cNvSpPr>
          <p:nvPr>
            <p:ph type="title"/>
          </p:nvPr>
        </p:nvSpPr>
        <p:spPr/>
        <p:txBody>
          <a:bodyPr/>
          <a:lstStyle/>
          <a:p>
            <a:endParaRPr lang="en-PH"/>
          </a:p>
        </p:txBody>
      </p:sp>
      <p:sp>
        <p:nvSpPr>
          <p:cNvPr id="36" name="Title 1">
            <a:extLst>
              <a:ext uri="{FF2B5EF4-FFF2-40B4-BE49-F238E27FC236}">
                <a16:creationId xmlns:a16="http://schemas.microsoft.com/office/drawing/2014/main" id="{87EB5660-5A7F-98FD-42B6-4FA0A03A1704}"/>
              </a:ext>
            </a:extLst>
          </p:cNvPr>
          <p:cNvSpPr txBox="1">
            <a:spLocks/>
          </p:cNvSpPr>
          <p:nvPr/>
        </p:nvSpPr>
        <p:spPr>
          <a:xfrm>
            <a:off x="0" y="0"/>
            <a:ext cx="12192000" cy="1219200"/>
          </a:xfrm>
          <a:prstGeom prst="rect">
            <a:avLst/>
          </a:prstGeom>
          <a:solidFill>
            <a:srgbClr val="46166B"/>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a:solidFill>
                  <a:schemeClr val="bg1"/>
                </a:solidFill>
                <a:latin typeface="Bahnschrift SemiBold" panose="020B0502040204020203" pitchFamily="34" charset="0"/>
              </a:rPr>
              <a:t>	Data</a:t>
            </a:r>
            <a:endParaRPr lang="en-PH"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81890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Get days with Kelvin wave events</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a:t>
            </a:r>
            <a:r>
              <a:rPr lang="en-PH" sz="2400" b="1" dirty="0">
                <a:solidFill>
                  <a:srgbClr val="EEB211"/>
                </a:solidFill>
                <a:latin typeface="Garamond" panose="02020404030301010803" pitchFamily="18" charset="0"/>
              </a:rPr>
              <a:t>Data &amp; Methods     </a:t>
            </a:r>
            <a:r>
              <a:rPr lang="en-PH" sz="2400" dirty="0">
                <a:solidFill>
                  <a:schemeClr val="bg1">
                    <a:lumMod val="50000"/>
                  </a:schemeClr>
                </a:solidFill>
                <a:latin typeface="Garamond" panose="02020404030301010803" pitchFamily="18" charset="0"/>
              </a:rPr>
              <a:t>Results &amp; Discussions      Conclusions</a:t>
            </a:r>
          </a:p>
        </p:txBody>
      </p:sp>
      <p:graphicFrame>
        <p:nvGraphicFramePr>
          <p:cNvPr id="19" name="Diagram 18">
            <a:extLst>
              <a:ext uri="{FF2B5EF4-FFF2-40B4-BE49-F238E27FC236}">
                <a16:creationId xmlns:a16="http://schemas.microsoft.com/office/drawing/2014/main" id="{ED119AEB-38EC-4F26-4849-4A3EF888132F}"/>
              </a:ext>
            </a:extLst>
          </p:cNvPr>
          <p:cNvGraphicFramePr/>
          <p:nvPr>
            <p:extLst>
              <p:ext uri="{D42A27DB-BD31-4B8C-83A1-F6EECF244321}">
                <p14:modId xmlns:p14="http://schemas.microsoft.com/office/powerpoint/2010/main" val="3953916417"/>
              </p:ext>
            </p:extLst>
          </p:nvPr>
        </p:nvGraphicFramePr>
        <p:xfrm>
          <a:off x="840259" y="1219200"/>
          <a:ext cx="10511481" cy="203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F662408-6751-79C6-3D0F-B17E1660BC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052" y="3138421"/>
            <a:ext cx="5537175" cy="2880000"/>
          </a:xfrm>
          <a:prstGeom prst="rect">
            <a:avLst/>
          </a:prstGeom>
        </p:spPr>
      </p:pic>
      <p:pic>
        <p:nvPicPr>
          <p:cNvPr id="10" name="Picture 9">
            <a:extLst>
              <a:ext uri="{FF2B5EF4-FFF2-40B4-BE49-F238E27FC236}">
                <a16:creationId xmlns:a16="http://schemas.microsoft.com/office/drawing/2014/main" id="{A46C1F5E-6FD5-2D73-F285-4DD27B2743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61845" y="4062523"/>
            <a:ext cx="4779885" cy="1128313"/>
          </a:xfrm>
          <a:prstGeom prst="rect">
            <a:avLst/>
          </a:prstGeom>
        </p:spPr>
      </p:pic>
      <p:grpSp>
        <p:nvGrpSpPr>
          <p:cNvPr id="11" name="Group 10">
            <a:extLst>
              <a:ext uri="{FF2B5EF4-FFF2-40B4-BE49-F238E27FC236}">
                <a16:creationId xmlns:a16="http://schemas.microsoft.com/office/drawing/2014/main" id="{703C05C2-0DCD-10C8-C9A0-9EF0AD805D0C}"/>
              </a:ext>
            </a:extLst>
          </p:cNvPr>
          <p:cNvGrpSpPr/>
          <p:nvPr/>
        </p:nvGrpSpPr>
        <p:grpSpPr>
          <a:xfrm>
            <a:off x="6376643" y="4217546"/>
            <a:ext cx="585399" cy="684806"/>
            <a:chOff x="6912530" y="674567"/>
            <a:chExt cx="585399" cy="684806"/>
          </a:xfrm>
        </p:grpSpPr>
        <p:sp>
          <p:nvSpPr>
            <p:cNvPr id="12" name="Arrow: Right 11">
              <a:extLst>
                <a:ext uri="{FF2B5EF4-FFF2-40B4-BE49-F238E27FC236}">
                  <a16:creationId xmlns:a16="http://schemas.microsoft.com/office/drawing/2014/main" id="{6C280231-325E-577B-D03A-FBAC25DF71F0}"/>
                </a:ext>
              </a:extLst>
            </p:cNvPr>
            <p:cNvSpPr/>
            <p:nvPr/>
          </p:nvSpPr>
          <p:spPr>
            <a:xfrm>
              <a:off x="6912530" y="674567"/>
              <a:ext cx="585399" cy="684806"/>
            </a:xfrm>
            <a:prstGeom prst="rightArrow">
              <a:avLst>
                <a:gd name="adj1" fmla="val 60000"/>
                <a:gd name="adj2" fmla="val 50000"/>
              </a:avLst>
            </a:prstGeom>
            <a:solidFill>
              <a:srgbClr val="EEB21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8E4E9D71-B445-9105-9CCD-2D432E81E078}"/>
                </a:ext>
              </a:extLst>
            </p:cNvPr>
            <p:cNvSpPr txBox="1"/>
            <p:nvPr/>
          </p:nvSpPr>
          <p:spPr>
            <a:xfrm>
              <a:off x="6912530" y="811528"/>
              <a:ext cx="409779" cy="4108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PH" sz="2000" kern="1200"/>
            </a:p>
          </p:txBody>
        </p:sp>
      </p:grpSp>
    </p:spTree>
    <p:extLst>
      <p:ext uri="{BB962C8B-B14F-4D97-AF65-F5344CB8AC3E}">
        <p14:creationId xmlns:p14="http://schemas.microsoft.com/office/powerpoint/2010/main" val="197770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Calculating turbulent fluxes</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a:t>
            </a:r>
            <a:r>
              <a:rPr lang="en-PH" sz="2400" b="1" dirty="0">
                <a:solidFill>
                  <a:srgbClr val="EEB211"/>
                </a:solidFill>
                <a:latin typeface="Garamond" panose="02020404030301010803" pitchFamily="18" charset="0"/>
              </a:rPr>
              <a:t>Data &amp; Methods     </a:t>
            </a:r>
            <a:r>
              <a:rPr lang="en-PH" sz="2400" dirty="0">
                <a:solidFill>
                  <a:schemeClr val="bg1">
                    <a:lumMod val="50000"/>
                  </a:schemeClr>
                </a:solidFill>
                <a:latin typeface="Garamond" panose="02020404030301010803" pitchFamily="18" charset="0"/>
              </a:rPr>
              <a:t>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453082" y="4869472"/>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mc:AlternateContent xmlns:mc="http://schemas.openxmlformats.org/markup-compatibility/2006" xmlns:a14="http://schemas.microsoft.com/office/drawing/2010/main">
        <mc:Choice Requires="a14">
          <p:graphicFrame>
            <p:nvGraphicFramePr>
              <p:cNvPr id="20" name="Diagram 19">
                <a:extLst>
                  <a:ext uri="{FF2B5EF4-FFF2-40B4-BE49-F238E27FC236}">
                    <a16:creationId xmlns:a16="http://schemas.microsoft.com/office/drawing/2014/main" id="{38AB802C-6C5E-C86B-A5C8-2740E8F073E1}"/>
                  </a:ext>
                </a:extLst>
              </p:cNvPr>
              <p:cNvGraphicFramePr/>
              <p:nvPr>
                <p:extLst>
                  <p:ext uri="{D42A27DB-BD31-4B8C-83A1-F6EECF244321}">
                    <p14:modId xmlns:p14="http://schemas.microsoft.com/office/powerpoint/2010/main" val="3739011445"/>
                  </p:ext>
                </p:extLst>
              </p:nvPr>
            </p:nvGraphicFramePr>
            <p:xfrm>
              <a:off x="877329" y="2493419"/>
              <a:ext cx="10511481" cy="2033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20" name="Diagram 19">
                <a:extLst>
                  <a:ext uri="{FF2B5EF4-FFF2-40B4-BE49-F238E27FC236}">
                    <a16:creationId xmlns:a16="http://schemas.microsoft.com/office/drawing/2014/main" id="{38AB802C-6C5E-C86B-A5C8-2740E8F073E1}"/>
                  </a:ext>
                </a:extLst>
              </p:cNvPr>
              <p:cNvGraphicFramePr/>
              <p:nvPr>
                <p:extLst>
                  <p:ext uri="{D42A27DB-BD31-4B8C-83A1-F6EECF244321}">
                    <p14:modId xmlns:p14="http://schemas.microsoft.com/office/powerpoint/2010/main" val="3739011445"/>
                  </p:ext>
                </p:extLst>
              </p:nvPr>
            </p:nvGraphicFramePr>
            <p:xfrm>
              <a:off x="877329" y="2493419"/>
              <a:ext cx="10511481" cy="2033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97108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Momentum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a:t>
            </a:r>
            <a:r>
              <a:rPr lang="en-PH" sz="2400" b="1" dirty="0">
                <a:solidFill>
                  <a:srgbClr val="EEB211"/>
                </a:solidFill>
                <a:latin typeface="Garamond" panose="02020404030301010803" pitchFamily="18" charset="0"/>
              </a:rPr>
              <a:t>Results &amp; Discussions      </a:t>
            </a:r>
            <a:r>
              <a:rPr lang="en-PH" sz="2400" dirty="0">
                <a:solidFill>
                  <a:schemeClr val="bg1">
                    <a:lumMod val="50000"/>
                  </a:schemeClr>
                </a:solidFill>
                <a:latin typeface="Garamond" panose="02020404030301010803" pitchFamily="18" charset="0"/>
              </a:rPr>
              <a:t>Conclusions</a:t>
            </a:r>
          </a:p>
        </p:txBody>
      </p:sp>
      <p:pic>
        <p:nvPicPr>
          <p:cNvPr id="14" name="Picture 13">
            <a:extLst>
              <a:ext uri="{FF2B5EF4-FFF2-40B4-BE49-F238E27FC236}">
                <a16:creationId xmlns:a16="http://schemas.microsoft.com/office/drawing/2014/main" id="{CA68FD0A-5F3D-87E0-2B76-12DCD164B5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2180" y="1434833"/>
            <a:ext cx="5935137" cy="4500000"/>
          </a:xfrm>
          <a:prstGeom prst="rect">
            <a:avLst/>
          </a:prstGeom>
        </p:spPr>
      </p:pic>
      <p:pic>
        <p:nvPicPr>
          <p:cNvPr id="16" name="Picture 15">
            <a:extLst>
              <a:ext uri="{FF2B5EF4-FFF2-40B4-BE49-F238E27FC236}">
                <a16:creationId xmlns:a16="http://schemas.microsoft.com/office/drawing/2014/main" id="{7972945B-EF5C-AD0B-876E-2D043D94FA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0321" y="1434833"/>
            <a:ext cx="5935137" cy="4500000"/>
          </a:xfrm>
          <a:prstGeom prst="rect">
            <a:avLst/>
          </a:prstGeom>
        </p:spPr>
      </p:pic>
    </p:spTree>
    <p:extLst>
      <p:ext uri="{BB962C8B-B14F-4D97-AF65-F5344CB8AC3E}">
        <p14:creationId xmlns:p14="http://schemas.microsoft.com/office/powerpoint/2010/main" val="413718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Momentum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a:t>
            </a:r>
            <a:r>
              <a:rPr lang="en-PH" sz="2400" b="1" dirty="0">
                <a:solidFill>
                  <a:srgbClr val="EEB211"/>
                </a:solidFill>
                <a:latin typeface="Garamond" panose="02020404030301010803" pitchFamily="18" charset="0"/>
              </a:rPr>
              <a:t>Results &amp; Discussions      </a:t>
            </a:r>
            <a:r>
              <a:rPr lang="en-PH" sz="2400" dirty="0">
                <a:solidFill>
                  <a:schemeClr val="bg1">
                    <a:lumMod val="50000"/>
                  </a:schemeClr>
                </a:solidFill>
                <a:latin typeface="Garamond" panose="02020404030301010803" pitchFamily="18" charset="0"/>
              </a:rPr>
              <a:t>Conclusions</a:t>
            </a:r>
          </a:p>
        </p:txBody>
      </p:sp>
      <p:pic>
        <p:nvPicPr>
          <p:cNvPr id="5" name="momentum">
            <a:hlinkClick r:id="" action="ppaction://media"/>
            <a:extLst>
              <a:ext uri="{FF2B5EF4-FFF2-40B4-BE49-F238E27FC236}">
                <a16:creationId xmlns:a16="http://schemas.microsoft.com/office/drawing/2014/main" id="{C5DC8263-3570-E049-C685-0247D9DCA8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7863" y="1228725"/>
            <a:ext cx="6486223" cy="4917600"/>
          </a:xfrm>
          <a:prstGeom prst="rect">
            <a:avLst/>
          </a:prstGeom>
        </p:spPr>
      </p:pic>
      <p:sp>
        <p:nvSpPr>
          <p:cNvPr id="7" name="Content Placeholder 7">
            <a:extLst>
              <a:ext uri="{FF2B5EF4-FFF2-40B4-BE49-F238E27FC236}">
                <a16:creationId xmlns:a16="http://schemas.microsoft.com/office/drawing/2014/main" id="{DEFF7043-A7C9-7238-EA4E-738F74E8FEE0}"/>
              </a:ext>
            </a:extLst>
          </p:cNvPr>
          <p:cNvSpPr txBox="1">
            <a:spLocks/>
          </p:cNvSpPr>
          <p:nvPr/>
        </p:nvSpPr>
        <p:spPr>
          <a:xfrm>
            <a:off x="7699441" y="2708189"/>
            <a:ext cx="3744696" cy="1778086"/>
          </a:xfrm>
          <a:prstGeom prst="rect">
            <a:avLst/>
          </a:prstGeom>
          <a:noFill/>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PH" sz="2400" dirty="0">
                <a:latin typeface="Garamond" panose="02020404030301010803" pitchFamily="18" charset="0"/>
              </a:rPr>
              <a:t>Momentum flux is </a:t>
            </a:r>
            <a:r>
              <a:rPr lang="en-PH" sz="2400" dirty="0">
                <a:solidFill>
                  <a:srgbClr val="C00000"/>
                </a:solidFill>
                <a:latin typeface="Garamond" panose="02020404030301010803" pitchFamily="18" charset="0"/>
              </a:rPr>
              <a:t>more positive over water than land</a:t>
            </a:r>
            <a:r>
              <a:rPr lang="en-PH" sz="2400" dirty="0">
                <a:latin typeface="Garamond" panose="02020404030301010803" pitchFamily="18" charset="0"/>
              </a:rPr>
              <a:t>. The MJO has more evident effects on the boundary layer over water than land. </a:t>
            </a:r>
          </a:p>
          <a:p>
            <a:pPr algn="ctr"/>
            <a:endParaRPr lang="en-PH" sz="2400" dirty="0">
              <a:latin typeface="Garamond" panose="02020404030301010803" pitchFamily="18" charset="0"/>
            </a:endParaRPr>
          </a:p>
        </p:txBody>
      </p:sp>
    </p:spTree>
    <p:extLst>
      <p:ext uri="{BB962C8B-B14F-4D97-AF65-F5344CB8AC3E}">
        <p14:creationId xmlns:p14="http://schemas.microsoft.com/office/powerpoint/2010/main" val="24744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Heat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Content Placeholder 7">
            <a:extLst>
              <a:ext uri="{FF2B5EF4-FFF2-40B4-BE49-F238E27FC236}">
                <a16:creationId xmlns:a16="http://schemas.microsoft.com/office/drawing/2014/main" id="{11BDD3D5-1D8A-6121-BCCF-189B6B902AE7}"/>
              </a:ext>
            </a:extLst>
          </p:cNvPr>
          <p:cNvSpPr txBox="1">
            <a:spLocks/>
          </p:cNvSpPr>
          <p:nvPr/>
        </p:nvSpPr>
        <p:spPr>
          <a:xfrm>
            <a:off x="74141" y="6269939"/>
            <a:ext cx="12117859" cy="5880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2400">
                <a:solidFill>
                  <a:schemeClr val="bg1">
                    <a:lumMod val="50000"/>
                  </a:schemeClr>
                </a:solidFill>
                <a:latin typeface="Garamond" panose="02020404030301010803" pitchFamily="18" charset="0"/>
              </a:rPr>
              <a:t>Introduction</a:t>
            </a:r>
            <a:r>
              <a:rPr lang="en-PH" sz="2400">
                <a:solidFill>
                  <a:schemeClr val="bg1"/>
                </a:solidFill>
                <a:latin typeface="Garamond" panose="02020404030301010803" pitchFamily="18" charset="0"/>
              </a:rPr>
              <a:t>      </a:t>
            </a:r>
            <a:r>
              <a:rPr lang="en-PH" sz="2400">
                <a:solidFill>
                  <a:schemeClr val="bg1">
                    <a:lumMod val="50000"/>
                  </a:schemeClr>
                </a:solidFill>
                <a:latin typeface="Garamond" panose="02020404030301010803" pitchFamily="18" charset="0"/>
              </a:rPr>
              <a:t>Research Questions     Data &amp; Methods     </a:t>
            </a:r>
            <a:r>
              <a:rPr lang="en-PH" sz="2400" b="1">
                <a:solidFill>
                  <a:srgbClr val="EEB211"/>
                </a:solidFill>
                <a:latin typeface="Garamond" panose="02020404030301010803" pitchFamily="18" charset="0"/>
              </a:rPr>
              <a:t>Results &amp; Discussions      </a:t>
            </a:r>
            <a:r>
              <a:rPr lang="en-PH" sz="2400">
                <a:solidFill>
                  <a:schemeClr val="bg1">
                    <a:lumMod val="50000"/>
                  </a:schemeClr>
                </a:solidFill>
                <a:latin typeface="Garamond" panose="02020404030301010803" pitchFamily="18" charset="0"/>
              </a:rPr>
              <a:t>Conclusions</a:t>
            </a:r>
            <a:endParaRPr lang="en-PH" sz="2400" dirty="0">
              <a:solidFill>
                <a:schemeClr val="bg1">
                  <a:lumMod val="50000"/>
                </a:schemeClr>
              </a:solidFill>
              <a:latin typeface="Garamond" panose="02020404030301010803" pitchFamily="18" charset="0"/>
            </a:endParaRPr>
          </a:p>
        </p:txBody>
      </p:sp>
      <p:pic>
        <p:nvPicPr>
          <p:cNvPr id="3" name="Picture 2">
            <a:extLst>
              <a:ext uri="{FF2B5EF4-FFF2-40B4-BE49-F238E27FC236}">
                <a16:creationId xmlns:a16="http://schemas.microsoft.com/office/drawing/2014/main" id="{3454BA6B-3BFE-440B-8CDB-6D8B9BDF1E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2181" y="1434833"/>
            <a:ext cx="5935135" cy="4500000"/>
          </a:xfrm>
          <a:prstGeom prst="rect">
            <a:avLst/>
          </a:prstGeom>
        </p:spPr>
      </p:pic>
      <p:pic>
        <p:nvPicPr>
          <p:cNvPr id="4" name="Picture 3">
            <a:extLst>
              <a:ext uri="{FF2B5EF4-FFF2-40B4-BE49-F238E27FC236}">
                <a16:creationId xmlns:a16="http://schemas.microsoft.com/office/drawing/2014/main" id="{F4C57168-1F35-762A-5E3A-BBB7990DE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0322" y="1434833"/>
            <a:ext cx="5935135" cy="4500000"/>
          </a:xfrm>
          <a:prstGeom prst="rect">
            <a:avLst/>
          </a:prstGeom>
        </p:spPr>
      </p:pic>
    </p:spTree>
    <p:extLst>
      <p:ext uri="{BB962C8B-B14F-4D97-AF65-F5344CB8AC3E}">
        <p14:creationId xmlns:p14="http://schemas.microsoft.com/office/powerpoint/2010/main" val="3308274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at">
            <a:hlinkClick r:id="" action="ppaction://media"/>
            <a:extLst>
              <a:ext uri="{FF2B5EF4-FFF2-40B4-BE49-F238E27FC236}">
                <a16:creationId xmlns:a16="http://schemas.microsoft.com/office/drawing/2014/main" id="{00F66DDD-9C24-0F20-548D-C483C65502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8337" y="1228725"/>
            <a:ext cx="6486223" cy="4917600"/>
          </a:xfrm>
          <a:prstGeom prst="rect">
            <a:avLst/>
          </a:prstGeom>
        </p:spPr>
      </p:pic>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Heat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a:t>
            </a:r>
            <a:r>
              <a:rPr lang="en-PH" sz="2400" b="1" dirty="0">
                <a:solidFill>
                  <a:srgbClr val="EEB211"/>
                </a:solidFill>
                <a:latin typeface="Garamond" panose="02020404030301010803" pitchFamily="18" charset="0"/>
              </a:rPr>
              <a:t>Results &amp; Discussions      </a:t>
            </a:r>
            <a:r>
              <a:rPr lang="en-PH" sz="2400" dirty="0">
                <a:solidFill>
                  <a:schemeClr val="bg1">
                    <a:lumMod val="50000"/>
                  </a:schemeClr>
                </a:solidFill>
                <a:latin typeface="Garamond" panose="02020404030301010803" pitchFamily="18" charset="0"/>
              </a:rPr>
              <a:t>Conclusions</a:t>
            </a:r>
          </a:p>
        </p:txBody>
      </p:sp>
      <p:sp>
        <p:nvSpPr>
          <p:cNvPr id="7" name="Content Placeholder 7">
            <a:extLst>
              <a:ext uri="{FF2B5EF4-FFF2-40B4-BE49-F238E27FC236}">
                <a16:creationId xmlns:a16="http://schemas.microsoft.com/office/drawing/2014/main" id="{DEFF7043-A7C9-7238-EA4E-738F74E8FEE0}"/>
              </a:ext>
            </a:extLst>
          </p:cNvPr>
          <p:cNvSpPr txBox="1">
            <a:spLocks/>
          </p:cNvSpPr>
          <p:nvPr/>
        </p:nvSpPr>
        <p:spPr>
          <a:xfrm>
            <a:off x="7708967" y="2309176"/>
            <a:ext cx="3744696" cy="2521036"/>
          </a:xfrm>
          <a:prstGeom prst="rect">
            <a:avLst/>
          </a:prstGeom>
          <a:noFill/>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PH" sz="2400" dirty="0">
                <a:latin typeface="Garamond" panose="02020404030301010803" pitchFamily="18" charset="0"/>
              </a:rPr>
              <a:t>The </a:t>
            </a:r>
            <a:r>
              <a:rPr lang="en-PH" sz="2400" dirty="0">
                <a:solidFill>
                  <a:srgbClr val="C00000"/>
                </a:solidFill>
                <a:latin typeface="Garamond" panose="02020404030301010803" pitchFamily="18" charset="0"/>
              </a:rPr>
              <a:t>inversion</a:t>
            </a:r>
            <a:r>
              <a:rPr lang="en-PH" sz="2400" dirty="0">
                <a:latin typeface="Garamond" panose="02020404030301010803" pitchFamily="18" charset="0"/>
              </a:rPr>
              <a:t> of heat flux occurs at a </a:t>
            </a:r>
            <a:r>
              <a:rPr lang="en-PH" sz="2400" dirty="0">
                <a:solidFill>
                  <a:srgbClr val="C00000"/>
                </a:solidFill>
                <a:latin typeface="Garamond" panose="02020404030301010803" pitchFamily="18" charset="0"/>
              </a:rPr>
              <a:t>higher altitude over water than land</a:t>
            </a:r>
            <a:r>
              <a:rPr lang="en-PH" sz="2400" dirty="0">
                <a:latin typeface="Garamond" panose="02020404030301010803" pitchFamily="18" charset="0"/>
              </a:rPr>
              <a:t>. Heat flux is more positive during the MJO’s suppressed phase over water, and during the enhanced phase over land. </a:t>
            </a:r>
          </a:p>
          <a:p>
            <a:pPr algn="ctr"/>
            <a:endParaRPr lang="en-PH" sz="2400" dirty="0">
              <a:latin typeface="Garamond" panose="02020404030301010803" pitchFamily="18" charset="0"/>
            </a:endParaRPr>
          </a:p>
        </p:txBody>
      </p:sp>
    </p:spTree>
    <p:extLst>
      <p:ext uri="{BB962C8B-B14F-4D97-AF65-F5344CB8AC3E}">
        <p14:creationId xmlns:p14="http://schemas.microsoft.com/office/powerpoint/2010/main" val="171544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Moisture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a:t>
            </a:r>
            <a:r>
              <a:rPr lang="en-PH" sz="2400" b="1" dirty="0">
                <a:solidFill>
                  <a:srgbClr val="EEB211"/>
                </a:solidFill>
                <a:latin typeface="Garamond" panose="02020404030301010803" pitchFamily="18" charset="0"/>
              </a:rPr>
              <a:t>Results &amp; Discussions      </a:t>
            </a:r>
            <a:r>
              <a:rPr lang="en-PH" sz="2400" dirty="0">
                <a:solidFill>
                  <a:schemeClr val="bg1">
                    <a:lumMod val="50000"/>
                  </a:schemeClr>
                </a:solidFill>
                <a:latin typeface="Garamond" panose="02020404030301010803" pitchFamily="18" charset="0"/>
              </a:rPr>
              <a:t>Conclusions</a:t>
            </a:r>
          </a:p>
        </p:txBody>
      </p:sp>
      <p:pic>
        <p:nvPicPr>
          <p:cNvPr id="14" name="Picture 13">
            <a:extLst>
              <a:ext uri="{FF2B5EF4-FFF2-40B4-BE49-F238E27FC236}">
                <a16:creationId xmlns:a16="http://schemas.microsoft.com/office/drawing/2014/main" id="{CA68FD0A-5F3D-87E0-2B76-12DCD164B5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0741" y="1597890"/>
            <a:ext cx="5505018" cy="4173886"/>
          </a:xfrm>
          <a:prstGeom prst="rect">
            <a:avLst/>
          </a:prstGeom>
        </p:spPr>
      </p:pic>
      <p:pic>
        <p:nvPicPr>
          <p:cNvPr id="16" name="Picture 15">
            <a:extLst>
              <a:ext uri="{FF2B5EF4-FFF2-40B4-BE49-F238E27FC236}">
                <a16:creationId xmlns:a16="http://schemas.microsoft.com/office/drawing/2014/main" id="{7972945B-EF5C-AD0B-876E-2D043D94FA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56242" y="1597890"/>
            <a:ext cx="5505018" cy="4173886"/>
          </a:xfrm>
          <a:prstGeom prst="rect">
            <a:avLst/>
          </a:prstGeom>
        </p:spPr>
      </p:pic>
    </p:spTree>
    <p:extLst>
      <p:ext uri="{BB962C8B-B14F-4D97-AF65-F5344CB8AC3E}">
        <p14:creationId xmlns:p14="http://schemas.microsoft.com/office/powerpoint/2010/main" val="153321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isture">
            <a:hlinkClick r:id="" action="ppaction://media"/>
            <a:extLst>
              <a:ext uri="{FF2B5EF4-FFF2-40B4-BE49-F238E27FC236}">
                <a16:creationId xmlns:a16="http://schemas.microsoft.com/office/drawing/2014/main" id="{A4B6ED93-6314-E89E-36A5-B391F640E2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9288" y="1229114"/>
            <a:ext cx="6486223" cy="4917600"/>
          </a:xfrm>
          <a:prstGeom prst="rect">
            <a:avLst/>
          </a:prstGeom>
        </p:spPr>
      </p:pic>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Moisture Flux</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a:t>
            </a:r>
            <a:r>
              <a:rPr lang="en-PH" sz="2400" b="1" dirty="0">
                <a:solidFill>
                  <a:srgbClr val="EEB211"/>
                </a:solidFill>
                <a:latin typeface="Garamond" panose="02020404030301010803" pitchFamily="18" charset="0"/>
              </a:rPr>
              <a:t>Results &amp; Discussions      </a:t>
            </a:r>
            <a:r>
              <a:rPr lang="en-PH" sz="2400" dirty="0">
                <a:solidFill>
                  <a:schemeClr val="bg1">
                    <a:lumMod val="50000"/>
                  </a:schemeClr>
                </a:solidFill>
                <a:latin typeface="Garamond" panose="02020404030301010803" pitchFamily="18" charset="0"/>
              </a:rPr>
              <a:t>Conclusions</a:t>
            </a:r>
          </a:p>
        </p:txBody>
      </p:sp>
      <p:sp>
        <p:nvSpPr>
          <p:cNvPr id="7" name="Content Placeholder 7">
            <a:extLst>
              <a:ext uri="{FF2B5EF4-FFF2-40B4-BE49-F238E27FC236}">
                <a16:creationId xmlns:a16="http://schemas.microsoft.com/office/drawing/2014/main" id="{DEFF7043-A7C9-7238-EA4E-738F74E8FEE0}"/>
              </a:ext>
            </a:extLst>
          </p:cNvPr>
          <p:cNvSpPr txBox="1">
            <a:spLocks/>
          </p:cNvSpPr>
          <p:nvPr/>
        </p:nvSpPr>
        <p:spPr>
          <a:xfrm>
            <a:off x="7708967" y="2604451"/>
            <a:ext cx="4035358" cy="2051632"/>
          </a:xfrm>
          <a:prstGeom prst="rect">
            <a:avLst/>
          </a:prstGeom>
          <a:noFill/>
          <a:ln w="38100">
            <a:solidFill>
              <a:srgbClr val="C00000"/>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PH" sz="2400" dirty="0">
                <a:latin typeface="Garamond" panose="02020404030301010803" pitchFamily="18" charset="0"/>
              </a:rPr>
              <a:t>The moisture flux </a:t>
            </a:r>
            <a:r>
              <a:rPr lang="en-PH" sz="2400" dirty="0">
                <a:solidFill>
                  <a:srgbClr val="C00000"/>
                </a:solidFill>
                <a:latin typeface="Garamond" panose="02020404030301010803" pitchFamily="18" charset="0"/>
              </a:rPr>
              <a:t>rapidly increases with height over water</a:t>
            </a:r>
            <a:r>
              <a:rPr lang="en-PH" sz="2400" dirty="0">
                <a:latin typeface="Garamond" panose="02020404030301010803" pitchFamily="18" charset="0"/>
              </a:rPr>
              <a:t>, but </a:t>
            </a:r>
            <a:r>
              <a:rPr lang="en-PH" sz="2400" dirty="0">
                <a:solidFill>
                  <a:srgbClr val="C00000"/>
                </a:solidFill>
                <a:latin typeface="Garamond" panose="02020404030301010803" pitchFamily="18" charset="0"/>
              </a:rPr>
              <a:t>inverts</a:t>
            </a:r>
            <a:r>
              <a:rPr lang="en-PH" sz="2400" dirty="0">
                <a:latin typeface="Garamond" panose="02020404030301010803" pitchFamily="18" charset="0"/>
              </a:rPr>
              <a:t> </a:t>
            </a:r>
            <a:r>
              <a:rPr lang="en-PH" sz="2400" dirty="0">
                <a:solidFill>
                  <a:srgbClr val="C00000"/>
                </a:solidFill>
                <a:latin typeface="Garamond" panose="02020404030301010803" pitchFamily="18" charset="0"/>
              </a:rPr>
              <a:t>over land</a:t>
            </a:r>
            <a:r>
              <a:rPr lang="en-PH" sz="2400" dirty="0">
                <a:latin typeface="Garamond" panose="02020404030301010803" pitchFamily="18" charset="0"/>
              </a:rPr>
              <a:t>. Moisture flux </a:t>
            </a:r>
            <a:r>
              <a:rPr lang="en-PH" sz="2400" dirty="0">
                <a:solidFill>
                  <a:srgbClr val="C00000"/>
                </a:solidFill>
                <a:latin typeface="Garamond" panose="02020404030301010803" pitchFamily="18" charset="0"/>
              </a:rPr>
              <a:t>increases faster during enhanced MJO</a:t>
            </a:r>
            <a:r>
              <a:rPr lang="en-PH" sz="2400" dirty="0">
                <a:latin typeface="Garamond" panose="02020404030301010803" pitchFamily="18" charset="0"/>
              </a:rPr>
              <a:t> convection over water.  </a:t>
            </a:r>
          </a:p>
          <a:p>
            <a:pPr algn="ctr"/>
            <a:endParaRPr lang="en-PH" sz="2400" dirty="0">
              <a:latin typeface="Garamond" panose="02020404030301010803" pitchFamily="18" charset="0"/>
            </a:endParaRPr>
          </a:p>
        </p:txBody>
      </p:sp>
    </p:spTree>
    <p:extLst>
      <p:ext uri="{BB962C8B-B14F-4D97-AF65-F5344CB8AC3E}">
        <p14:creationId xmlns:p14="http://schemas.microsoft.com/office/powerpoint/2010/main" val="311062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Outline</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838200" y="2146901"/>
            <a:ext cx="5257800" cy="2878180"/>
          </a:xfrm>
        </p:spPr>
        <p:txBody>
          <a:bodyPr>
            <a:noAutofit/>
          </a:bodyPr>
          <a:lstStyle/>
          <a:p>
            <a:pPr marL="0" indent="0">
              <a:buNone/>
            </a:pPr>
            <a:r>
              <a:rPr lang="en-PH" sz="3200" dirty="0">
                <a:latin typeface="Garamond" panose="02020404030301010803" pitchFamily="18" charset="0"/>
              </a:rPr>
              <a:t>Introduction </a:t>
            </a:r>
          </a:p>
          <a:p>
            <a:pPr marL="0" indent="0">
              <a:buNone/>
            </a:pPr>
            <a:r>
              <a:rPr lang="en-PH" sz="3200" dirty="0">
                <a:latin typeface="Garamond" panose="02020404030301010803" pitchFamily="18" charset="0"/>
              </a:rPr>
              <a:t>Research Questions</a:t>
            </a:r>
          </a:p>
          <a:p>
            <a:pPr marL="0" indent="0">
              <a:buNone/>
            </a:pPr>
            <a:r>
              <a:rPr lang="en-PH" sz="3200" dirty="0">
                <a:latin typeface="Garamond" panose="02020404030301010803" pitchFamily="18" charset="0"/>
              </a:rPr>
              <a:t>Data and Methods</a:t>
            </a:r>
          </a:p>
          <a:p>
            <a:pPr marL="0" indent="0">
              <a:buNone/>
            </a:pPr>
            <a:r>
              <a:rPr lang="en-PH" sz="3200" dirty="0">
                <a:latin typeface="Garamond" panose="02020404030301010803" pitchFamily="18" charset="0"/>
              </a:rPr>
              <a:t>Results and Discussions</a:t>
            </a:r>
          </a:p>
          <a:p>
            <a:pPr marL="0" indent="0">
              <a:buNone/>
            </a:pPr>
            <a:r>
              <a:rPr lang="en-PH" sz="3200" dirty="0">
                <a:latin typeface="Garamond" panose="02020404030301010803" pitchFamily="18" charset="0"/>
              </a:rPr>
              <a:t>Summary and Conclusions</a:t>
            </a:r>
          </a:p>
        </p:txBody>
      </p:sp>
    </p:spTree>
    <p:extLst>
      <p:ext uri="{BB962C8B-B14F-4D97-AF65-F5344CB8AC3E}">
        <p14:creationId xmlns:p14="http://schemas.microsoft.com/office/powerpoint/2010/main" val="816221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Summary and Conclusions</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a:t>
            </a:r>
            <a:r>
              <a:rPr lang="en-PH" sz="2400" b="1" dirty="0">
                <a:solidFill>
                  <a:srgbClr val="EEB211"/>
                </a:solidFill>
                <a:latin typeface="Garamond" panose="02020404030301010803" pitchFamily="18" charset="0"/>
              </a:rPr>
              <a:t>Conclusions</a:t>
            </a:r>
          </a:p>
        </p:txBody>
      </p:sp>
      <p:sp>
        <p:nvSpPr>
          <p:cNvPr id="3" name="Content Placeholder 7">
            <a:extLst>
              <a:ext uri="{FF2B5EF4-FFF2-40B4-BE49-F238E27FC236}">
                <a16:creationId xmlns:a16="http://schemas.microsoft.com/office/drawing/2014/main" id="{21E706FE-3C7D-9B1A-FFA0-55C0BE65D622}"/>
              </a:ext>
            </a:extLst>
          </p:cNvPr>
          <p:cNvSpPr txBox="1">
            <a:spLocks/>
          </p:cNvSpPr>
          <p:nvPr/>
        </p:nvSpPr>
        <p:spPr>
          <a:xfrm>
            <a:off x="152400" y="2134581"/>
            <a:ext cx="12106275" cy="2932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PH" sz="2200" dirty="0">
                <a:latin typeface="Garamond" panose="02020404030301010803" pitchFamily="18" charset="0"/>
              </a:rPr>
              <a:t>Get days with a Kelvin wave passing through different base longitudes during different phases of the MJO.</a:t>
            </a:r>
          </a:p>
          <a:p>
            <a:r>
              <a:rPr lang="en-PH" sz="2200" dirty="0">
                <a:latin typeface="Garamond" panose="02020404030301010803" pitchFamily="18" charset="0"/>
              </a:rPr>
              <a:t>Calculate turbulent flux during each Kelvin wave event.</a:t>
            </a:r>
          </a:p>
          <a:p>
            <a:r>
              <a:rPr lang="en-PH" sz="2200" dirty="0">
                <a:latin typeface="Garamond" panose="02020404030301010803" pitchFamily="18" charset="0"/>
              </a:rPr>
              <a:t>Momentum flux is more </a:t>
            </a:r>
            <a:r>
              <a:rPr lang="en-PH" sz="2200" dirty="0">
                <a:solidFill>
                  <a:srgbClr val="C00000"/>
                </a:solidFill>
                <a:latin typeface="Garamond" panose="02020404030301010803" pitchFamily="18" charset="0"/>
              </a:rPr>
              <a:t>positive over water than land</a:t>
            </a:r>
            <a:r>
              <a:rPr lang="en-PH" sz="2200" dirty="0">
                <a:latin typeface="Garamond" panose="02020404030301010803" pitchFamily="18" charset="0"/>
              </a:rPr>
              <a:t>.</a:t>
            </a:r>
          </a:p>
          <a:p>
            <a:r>
              <a:rPr lang="en-PH" sz="2200" dirty="0">
                <a:latin typeface="Garamond" panose="02020404030301010803" pitchFamily="18" charset="0"/>
              </a:rPr>
              <a:t>The </a:t>
            </a:r>
            <a:r>
              <a:rPr lang="en-PH" sz="2200" dirty="0">
                <a:solidFill>
                  <a:srgbClr val="C00000"/>
                </a:solidFill>
                <a:latin typeface="Garamond" panose="02020404030301010803" pitchFamily="18" charset="0"/>
              </a:rPr>
              <a:t>inversion</a:t>
            </a:r>
            <a:r>
              <a:rPr lang="en-PH" sz="2200" dirty="0">
                <a:latin typeface="Garamond" panose="02020404030301010803" pitchFamily="18" charset="0"/>
              </a:rPr>
              <a:t> of heat flux occurs at a </a:t>
            </a:r>
            <a:r>
              <a:rPr lang="en-PH" sz="2200" dirty="0">
                <a:solidFill>
                  <a:srgbClr val="C00000"/>
                </a:solidFill>
                <a:latin typeface="Garamond" panose="02020404030301010803" pitchFamily="18" charset="0"/>
              </a:rPr>
              <a:t>higher altitude over water than land</a:t>
            </a:r>
            <a:r>
              <a:rPr lang="en-PH" sz="2200" dirty="0">
                <a:latin typeface="Garamond" panose="02020404030301010803" pitchFamily="18" charset="0"/>
              </a:rPr>
              <a:t>.</a:t>
            </a:r>
          </a:p>
          <a:p>
            <a:r>
              <a:rPr lang="en-PH" sz="2200" dirty="0">
                <a:latin typeface="Garamond" panose="02020404030301010803" pitchFamily="18" charset="0"/>
              </a:rPr>
              <a:t>The moisture flux rapidly</a:t>
            </a:r>
            <a:r>
              <a:rPr lang="en-PH" sz="2200" dirty="0">
                <a:solidFill>
                  <a:srgbClr val="C00000"/>
                </a:solidFill>
                <a:latin typeface="Garamond" panose="02020404030301010803" pitchFamily="18" charset="0"/>
              </a:rPr>
              <a:t> increases with height over water</a:t>
            </a:r>
            <a:r>
              <a:rPr lang="en-PH" sz="2200" dirty="0">
                <a:latin typeface="Garamond" panose="02020404030301010803" pitchFamily="18" charset="0"/>
              </a:rPr>
              <a:t>, but </a:t>
            </a:r>
            <a:r>
              <a:rPr lang="en-PH" sz="2200" dirty="0">
                <a:solidFill>
                  <a:srgbClr val="C00000"/>
                </a:solidFill>
                <a:latin typeface="Garamond" panose="02020404030301010803" pitchFamily="18" charset="0"/>
              </a:rPr>
              <a:t>inverts</a:t>
            </a:r>
            <a:r>
              <a:rPr lang="en-PH" sz="2200" dirty="0">
                <a:latin typeface="Garamond" panose="02020404030301010803" pitchFamily="18" charset="0"/>
              </a:rPr>
              <a:t> </a:t>
            </a:r>
            <a:r>
              <a:rPr lang="en-PH" sz="2200" dirty="0">
                <a:solidFill>
                  <a:srgbClr val="C00000"/>
                </a:solidFill>
                <a:latin typeface="Garamond" panose="02020404030301010803" pitchFamily="18" charset="0"/>
              </a:rPr>
              <a:t>over land</a:t>
            </a:r>
            <a:r>
              <a:rPr lang="en-PH" sz="2200" dirty="0">
                <a:latin typeface="Garamond" panose="02020404030301010803" pitchFamily="18" charset="0"/>
              </a:rPr>
              <a:t>.</a:t>
            </a:r>
          </a:p>
          <a:p>
            <a:r>
              <a:rPr lang="en-PH" sz="2200" dirty="0">
                <a:latin typeface="Garamond" panose="02020404030301010803" pitchFamily="18" charset="0"/>
              </a:rPr>
              <a:t>Effects of </a:t>
            </a:r>
            <a:r>
              <a:rPr lang="en-PH" sz="2200" dirty="0">
                <a:solidFill>
                  <a:srgbClr val="C00000"/>
                </a:solidFill>
                <a:latin typeface="Garamond" panose="02020404030301010803" pitchFamily="18" charset="0"/>
              </a:rPr>
              <a:t>MJO</a:t>
            </a:r>
            <a:r>
              <a:rPr lang="en-PH" sz="2200" dirty="0">
                <a:latin typeface="Garamond" panose="02020404030301010803" pitchFamily="18" charset="0"/>
              </a:rPr>
              <a:t> </a:t>
            </a:r>
            <a:r>
              <a:rPr lang="en-PH" sz="2200" dirty="0">
                <a:solidFill>
                  <a:srgbClr val="C00000"/>
                </a:solidFill>
                <a:latin typeface="Garamond" panose="02020404030301010803" pitchFamily="18" charset="0"/>
              </a:rPr>
              <a:t>more evident over water than land </a:t>
            </a:r>
            <a:r>
              <a:rPr lang="en-PH" sz="2200" dirty="0">
                <a:latin typeface="Garamond" panose="02020404030301010803" pitchFamily="18" charset="0"/>
              </a:rPr>
              <a:t>and depends on whether MJO is in its </a:t>
            </a:r>
            <a:r>
              <a:rPr lang="en-PH" sz="2200" dirty="0">
                <a:solidFill>
                  <a:srgbClr val="C00000"/>
                </a:solidFill>
                <a:latin typeface="Garamond" panose="02020404030301010803" pitchFamily="18" charset="0"/>
              </a:rPr>
              <a:t>enhanced or suppressed convective phase</a:t>
            </a:r>
          </a:p>
          <a:p>
            <a:endParaRPr lang="en-PH" sz="2200" dirty="0">
              <a:latin typeface="Garamond" panose="02020404030301010803" pitchFamily="18" charset="0"/>
            </a:endParaRPr>
          </a:p>
          <a:p>
            <a:endParaRPr lang="en-PH" sz="2200" dirty="0">
              <a:latin typeface="Garamond" panose="02020404030301010803" pitchFamily="18" charset="0"/>
            </a:endParaRPr>
          </a:p>
        </p:txBody>
      </p:sp>
    </p:spTree>
    <p:extLst>
      <p:ext uri="{BB962C8B-B14F-4D97-AF65-F5344CB8AC3E}">
        <p14:creationId xmlns:p14="http://schemas.microsoft.com/office/powerpoint/2010/main" val="297976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References</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3" name="Content Placeholder 7">
            <a:extLst>
              <a:ext uri="{FF2B5EF4-FFF2-40B4-BE49-F238E27FC236}">
                <a16:creationId xmlns:a16="http://schemas.microsoft.com/office/drawing/2014/main" id="{21E706FE-3C7D-9B1A-FFA0-55C0BE65D622}"/>
              </a:ext>
            </a:extLst>
          </p:cNvPr>
          <p:cNvSpPr txBox="1">
            <a:spLocks/>
          </p:cNvSpPr>
          <p:nvPr/>
        </p:nvSpPr>
        <p:spPr>
          <a:xfrm>
            <a:off x="243840" y="1672755"/>
            <a:ext cx="11704320" cy="24638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200" b="0" i="0" u="none" strike="noStrike" baseline="0" dirty="0">
                <a:latin typeface="Garamond" panose="02020404030301010803" pitchFamily="18" charset="0"/>
              </a:rPr>
              <a:t>Madden, R. A., and P. R. Julian, 1994: Observations of the 40–50-day tropical oscillation—a review. </a:t>
            </a:r>
            <a:r>
              <a:rPr lang="en-US" sz="1200" b="0" i="1" u="none" strike="noStrike" baseline="0" dirty="0">
                <a:latin typeface="Garamond" panose="02020404030301010803" pitchFamily="18" charset="0"/>
              </a:rPr>
              <a:t>Monthly Weather Review</a:t>
            </a:r>
            <a:r>
              <a:rPr lang="en-US" sz="1200" b="0" i="0" u="none" strike="noStrike" baseline="0" dirty="0">
                <a:latin typeface="Garamond" panose="02020404030301010803" pitchFamily="18" charset="0"/>
              </a:rPr>
              <a:t>, </a:t>
            </a:r>
            <a:r>
              <a:rPr lang="en-US" sz="1200" b="1" i="0" u="none" strike="noStrike" baseline="0" dirty="0">
                <a:latin typeface="Garamond" panose="02020404030301010803" pitchFamily="18" charset="0"/>
              </a:rPr>
              <a:t>122 (5)</a:t>
            </a:r>
            <a:r>
              <a:rPr lang="en-US" sz="1200" b="0" i="0" u="none" strike="noStrike" baseline="0" dirty="0">
                <a:latin typeface="Garamond" panose="02020404030301010803" pitchFamily="18" charset="0"/>
              </a:rPr>
              <a:t>, 814 – 837, https://doi.org/10.1175/1520-0493(1994)</a:t>
            </a:r>
            <a:r>
              <a:rPr lang="pl-PL" sz="1200" b="0" i="0" u="none" strike="noStrike" baseline="0" dirty="0">
                <a:latin typeface="Garamond" panose="02020404030301010803" pitchFamily="18" charset="0"/>
              </a:rPr>
              <a:t>122⟨0814:OOTDTO⟩2.0.CO;2.</a:t>
            </a:r>
            <a:endParaRPr lang="en-US" sz="1200" b="0" i="0" u="none" strike="noStrike" baseline="0" dirty="0">
              <a:latin typeface="Garamond" panose="02020404030301010803" pitchFamily="18" charset="0"/>
            </a:endParaRPr>
          </a:p>
          <a:p>
            <a:pPr marL="0" indent="0" algn="l">
              <a:buNone/>
            </a:pPr>
            <a:r>
              <a:rPr lang="en-US" sz="1200" b="0" i="0" u="none" strike="noStrike" baseline="0" dirty="0">
                <a:latin typeface="Garamond" panose="02020404030301010803" pitchFamily="18" charset="0"/>
              </a:rPr>
              <a:t>Roundy, P. E., 2020: Interpretation of the spectrum of eastward-moving tropical convective anomalies. </a:t>
            </a:r>
            <a:r>
              <a:rPr lang="en-US" sz="1200" b="0" i="1" u="none" strike="noStrike" baseline="0" dirty="0">
                <a:latin typeface="Garamond" panose="02020404030301010803" pitchFamily="18" charset="0"/>
              </a:rPr>
              <a:t>Quarterly Journal of the Royal Meteorological Society</a:t>
            </a:r>
            <a:r>
              <a:rPr lang="en-US" sz="1200" b="0" i="0" u="none" strike="noStrike" baseline="0" dirty="0">
                <a:latin typeface="Garamond" panose="02020404030301010803" pitchFamily="18" charset="0"/>
              </a:rPr>
              <a:t>, </a:t>
            </a:r>
            <a:r>
              <a:rPr lang="en-US" sz="1200" b="1" i="0" u="none" strike="noStrike" baseline="0" dirty="0">
                <a:latin typeface="Garamond" panose="02020404030301010803" pitchFamily="18" charset="0"/>
              </a:rPr>
              <a:t>146 (727)</a:t>
            </a:r>
            <a:r>
              <a:rPr lang="en-US" sz="1200" b="0" i="0" u="none" strike="noStrike" baseline="0" dirty="0">
                <a:latin typeface="Garamond" panose="02020404030301010803" pitchFamily="18" charset="0"/>
              </a:rPr>
              <a:t>, 795–806, </a:t>
            </a:r>
            <a:r>
              <a:rPr lang="en-US" sz="1200" b="0" i="0" u="none" strike="noStrike" baseline="0" dirty="0">
                <a:latin typeface="Garamond" panose="02020404030301010803" pitchFamily="18" charset="0"/>
                <a:hlinkClick r:id="rId2"/>
              </a:rPr>
              <a:t>https://doi.org/</a:t>
            </a:r>
            <a:r>
              <a:rPr lang="en-PH" sz="1200" b="0" i="0" u="none" strike="noStrike" baseline="0" dirty="0">
                <a:latin typeface="Garamond" panose="02020404030301010803" pitchFamily="18" charset="0"/>
                <a:hlinkClick r:id="rId2"/>
              </a:rPr>
              <a:t>10.1002/qj.3709</a:t>
            </a:r>
            <a:r>
              <a:rPr lang="en-PH" sz="1200" b="0" i="0" u="none" strike="noStrike" baseline="0" dirty="0">
                <a:latin typeface="Garamond" panose="02020404030301010803" pitchFamily="18" charset="0"/>
              </a:rPr>
              <a:t>.</a:t>
            </a:r>
          </a:p>
          <a:p>
            <a:pPr marL="0" indent="0" algn="l">
              <a:buNone/>
            </a:pPr>
            <a:r>
              <a:rPr lang="en-US" sz="1200" b="0" i="0" u="none" strike="noStrike" baseline="0" dirty="0">
                <a:latin typeface="Garamond" panose="02020404030301010803" pitchFamily="18" charset="0"/>
              </a:rPr>
              <a:t>Wallace, J. M., and V. E. </a:t>
            </a:r>
            <a:r>
              <a:rPr lang="en-US" sz="1200" b="0" i="0" u="none" strike="noStrike" baseline="0" dirty="0" err="1">
                <a:latin typeface="Garamond" panose="02020404030301010803" pitchFamily="18" charset="0"/>
              </a:rPr>
              <a:t>Kousky</a:t>
            </a:r>
            <a:r>
              <a:rPr lang="en-US" sz="1200" b="0" i="0" u="none" strike="noStrike" baseline="0" dirty="0">
                <a:latin typeface="Garamond" panose="02020404030301010803" pitchFamily="18" charset="0"/>
              </a:rPr>
              <a:t>, 1968: Observational evidence of kelvin waves in the tropical stratosphere. </a:t>
            </a:r>
            <a:r>
              <a:rPr lang="en-US" sz="1200" b="0" i="1" u="none" strike="noStrike" baseline="0" dirty="0">
                <a:latin typeface="Garamond" panose="02020404030301010803" pitchFamily="18" charset="0"/>
              </a:rPr>
              <a:t>Journal of Atmospheric Sciences</a:t>
            </a:r>
            <a:r>
              <a:rPr lang="en-US" sz="1200" b="0" i="0" u="none" strike="noStrike" baseline="0" dirty="0">
                <a:latin typeface="Garamond" panose="02020404030301010803" pitchFamily="18" charset="0"/>
              </a:rPr>
              <a:t>, </a:t>
            </a:r>
            <a:r>
              <a:rPr lang="en-US" sz="1200" b="1" i="0" u="none" strike="noStrike" baseline="0" dirty="0">
                <a:latin typeface="Garamond" panose="02020404030301010803" pitchFamily="18" charset="0"/>
              </a:rPr>
              <a:t>25 (5)</a:t>
            </a:r>
            <a:r>
              <a:rPr lang="en-US" sz="1200" b="0" i="0" u="none" strike="noStrike" baseline="0" dirty="0">
                <a:latin typeface="Garamond" panose="02020404030301010803" pitchFamily="18" charset="0"/>
              </a:rPr>
              <a:t>, 900 – 907, https://doi.org/</a:t>
            </a:r>
            <a:r>
              <a:rPr lang="pl-PL" sz="1200" b="0" i="0" u="none" strike="noStrike" baseline="0" dirty="0">
                <a:latin typeface="Garamond" panose="02020404030301010803" pitchFamily="18" charset="0"/>
              </a:rPr>
              <a:t>10.1175/1520-0469(1968)025⟨0900:OEOKWI⟩2.0.CO;2.</a:t>
            </a:r>
            <a:endParaRPr lang="en-US" sz="1200" b="0" i="0" u="none" strike="noStrike" baseline="0" dirty="0">
              <a:latin typeface="Garamond" panose="02020404030301010803" pitchFamily="18" charset="0"/>
            </a:endParaRPr>
          </a:p>
          <a:p>
            <a:pPr marL="0" indent="0" algn="l">
              <a:buNone/>
            </a:pPr>
            <a:r>
              <a:rPr lang="en-US" sz="1200" b="0" i="0" u="none" strike="noStrike" baseline="0" dirty="0">
                <a:latin typeface="Garamond" panose="02020404030301010803" pitchFamily="18" charset="0"/>
              </a:rPr>
              <a:t>Wheeler, M., and G. N. </a:t>
            </a:r>
            <a:r>
              <a:rPr lang="en-US" sz="1200" b="0" i="0" u="none" strike="noStrike" baseline="0" dirty="0" err="1">
                <a:latin typeface="Garamond" panose="02020404030301010803" pitchFamily="18" charset="0"/>
              </a:rPr>
              <a:t>Kiladis</a:t>
            </a:r>
            <a:r>
              <a:rPr lang="en-US" sz="1200" b="0" i="0" u="none" strike="noStrike" baseline="0" dirty="0">
                <a:latin typeface="Garamond" panose="02020404030301010803" pitchFamily="18" charset="0"/>
              </a:rPr>
              <a:t>, 1999: Convectively coupled equatorial waves: Analysis of clouds and temperature in the wavenumber–frequency domain. </a:t>
            </a:r>
            <a:r>
              <a:rPr lang="en-US" sz="1200" b="0" i="1" u="none" strike="noStrike" baseline="0" dirty="0">
                <a:latin typeface="Garamond" panose="02020404030301010803" pitchFamily="18" charset="0"/>
              </a:rPr>
              <a:t>Journal of the Atmospheric Sciences</a:t>
            </a:r>
            <a:r>
              <a:rPr lang="en-US" sz="1200" b="0" i="0" u="none" strike="noStrike" baseline="0" dirty="0">
                <a:latin typeface="Garamond" panose="02020404030301010803" pitchFamily="18" charset="0"/>
              </a:rPr>
              <a:t>, </a:t>
            </a:r>
            <a:r>
              <a:rPr lang="en-PH" sz="1200" b="1" i="0" u="none" strike="noStrike" baseline="0" dirty="0">
                <a:latin typeface="Garamond" panose="02020404030301010803" pitchFamily="18" charset="0"/>
              </a:rPr>
              <a:t>56 (3)</a:t>
            </a:r>
            <a:r>
              <a:rPr lang="en-PH" sz="1200" b="0" i="0" u="none" strike="noStrike" baseline="0" dirty="0">
                <a:latin typeface="Garamond" panose="02020404030301010803" pitchFamily="18" charset="0"/>
              </a:rPr>
              <a:t>, 374 – 399, https://doi.org/10.1175/1520-0469(1999)056⟨0374:CCEWAO⟩2.0.CO;2</a:t>
            </a:r>
            <a:r>
              <a:rPr lang="en-PH" sz="1800" b="0" i="0" u="none" strike="noStrike" baseline="0" dirty="0">
                <a:latin typeface="TeXGyreTermesX-Regular"/>
              </a:rPr>
              <a:t>.</a:t>
            </a:r>
            <a:endParaRPr lang="en-US" sz="1200" b="0" i="0" u="none" strike="noStrike" baseline="0" dirty="0">
              <a:latin typeface="Garamond" panose="02020404030301010803" pitchFamily="18" charset="0"/>
            </a:endParaRPr>
          </a:p>
          <a:p>
            <a:pPr marL="0" indent="0" algn="l">
              <a:buNone/>
            </a:pPr>
            <a:r>
              <a:rPr lang="en-US" sz="1200" b="0" i="0" u="none" strike="noStrike" baseline="0" dirty="0">
                <a:latin typeface="Garamond" panose="02020404030301010803" pitchFamily="18" charset="0"/>
              </a:rPr>
              <a:t>Wheeler, M. C., and H. H. Hendon, 2004: An All-Season Real-Time Multivariate MJO Index: Development of an Index for Monitoring and Prediction. </a:t>
            </a:r>
            <a:r>
              <a:rPr lang="en-US" sz="1200" b="0" i="1" u="none" strike="noStrike" baseline="0" dirty="0">
                <a:latin typeface="Garamond" panose="02020404030301010803" pitchFamily="18" charset="0"/>
              </a:rPr>
              <a:t>Monthly Weather Review</a:t>
            </a:r>
            <a:r>
              <a:rPr lang="en-US" sz="1200" b="0" i="0" u="none" strike="noStrike" baseline="0" dirty="0">
                <a:latin typeface="Garamond" panose="02020404030301010803" pitchFamily="18" charset="0"/>
              </a:rPr>
              <a:t>, </a:t>
            </a:r>
            <a:r>
              <a:rPr lang="en-US" sz="1200" b="1" i="0" u="none" strike="noStrike" baseline="0" dirty="0">
                <a:latin typeface="Garamond" panose="02020404030301010803" pitchFamily="18" charset="0"/>
              </a:rPr>
              <a:t>132 (8)</a:t>
            </a:r>
            <a:r>
              <a:rPr lang="en-US" sz="1200" b="0" i="0" u="none" strike="noStrike" baseline="0" dirty="0">
                <a:latin typeface="Garamond" panose="02020404030301010803" pitchFamily="18" charset="0"/>
              </a:rPr>
              <a:t>, </a:t>
            </a:r>
            <a:r>
              <a:rPr lang="en-PH" sz="1200" b="0" i="0" u="none" strike="noStrike" baseline="0" dirty="0">
                <a:latin typeface="Garamond" panose="02020404030301010803" pitchFamily="18" charset="0"/>
              </a:rPr>
              <a:t>1917–1932, https://doi.org/10.1175/1520-0493(2004)132⟨1917:AARMMI⟩2.0.CO;2.</a:t>
            </a:r>
          </a:p>
          <a:p>
            <a:pPr algn="l">
              <a:buAutoNum type="arabicPeriod"/>
            </a:pPr>
            <a:endParaRPr lang="en-PH" sz="1200" dirty="0">
              <a:latin typeface="Garamond" panose="02020404030301010803" pitchFamily="18" charset="0"/>
            </a:endParaRPr>
          </a:p>
        </p:txBody>
      </p:sp>
    </p:spTree>
    <p:extLst>
      <p:ext uri="{BB962C8B-B14F-4D97-AF65-F5344CB8AC3E}">
        <p14:creationId xmlns:p14="http://schemas.microsoft.com/office/powerpoint/2010/main" val="555861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Summary and Conclusions</a:t>
            </a:r>
          </a:p>
        </p:txBody>
      </p:sp>
      <p:sp>
        <p:nvSpPr>
          <p:cNvPr id="6" name="Rectangle 5">
            <a:extLst>
              <a:ext uri="{FF2B5EF4-FFF2-40B4-BE49-F238E27FC236}">
                <a16:creationId xmlns:a16="http://schemas.microsoft.com/office/drawing/2014/main" id="{4C645FFB-1226-6703-7359-28BF43969765}"/>
              </a:ext>
            </a:extLst>
          </p:cNvPr>
          <p:cNvSpPr/>
          <p:nvPr/>
        </p:nvSpPr>
        <p:spPr>
          <a:xfrm>
            <a:off x="-193589" y="6150466"/>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a:t>
            </a:r>
            <a:r>
              <a:rPr lang="en-PH" sz="2400" b="1" dirty="0">
                <a:solidFill>
                  <a:srgbClr val="EEB211"/>
                </a:solidFill>
                <a:latin typeface="Garamond" panose="02020404030301010803" pitchFamily="18" charset="0"/>
              </a:rPr>
              <a:t>Conclusions</a:t>
            </a:r>
          </a:p>
        </p:txBody>
      </p:sp>
      <p:sp>
        <p:nvSpPr>
          <p:cNvPr id="3" name="Content Placeholder 7">
            <a:extLst>
              <a:ext uri="{FF2B5EF4-FFF2-40B4-BE49-F238E27FC236}">
                <a16:creationId xmlns:a16="http://schemas.microsoft.com/office/drawing/2014/main" id="{21E706FE-3C7D-9B1A-FFA0-55C0BE65D622}"/>
              </a:ext>
            </a:extLst>
          </p:cNvPr>
          <p:cNvSpPr txBox="1">
            <a:spLocks/>
          </p:cNvSpPr>
          <p:nvPr/>
        </p:nvSpPr>
        <p:spPr>
          <a:xfrm>
            <a:off x="152400" y="2134581"/>
            <a:ext cx="12106275" cy="2932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PH" sz="2200" dirty="0">
                <a:latin typeface="Garamond" panose="02020404030301010803" pitchFamily="18" charset="0"/>
              </a:rPr>
              <a:t>Get days with a Kelvin wave passing through different base longitudes during different phases of the MJO.</a:t>
            </a:r>
          </a:p>
          <a:p>
            <a:r>
              <a:rPr lang="en-PH" sz="2200" dirty="0">
                <a:latin typeface="Garamond" panose="02020404030301010803" pitchFamily="18" charset="0"/>
              </a:rPr>
              <a:t>Calculate turbulent flux during each Kelvin wave event.</a:t>
            </a:r>
          </a:p>
          <a:p>
            <a:r>
              <a:rPr lang="en-PH" sz="2200" dirty="0">
                <a:latin typeface="Garamond" panose="02020404030301010803" pitchFamily="18" charset="0"/>
              </a:rPr>
              <a:t>Momentum flux is more </a:t>
            </a:r>
            <a:r>
              <a:rPr lang="en-PH" sz="2200" dirty="0">
                <a:solidFill>
                  <a:srgbClr val="C00000"/>
                </a:solidFill>
                <a:latin typeface="Garamond" panose="02020404030301010803" pitchFamily="18" charset="0"/>
              </a:rPr>
              <a:t>positive over water than land</a:t>
            </a:r>
            <a:r>
              <a:rPr lang="en-PH" sz="2200" dirty="0">
                <a:latin typeface="Garamond" panose="02020404030301010803" pitchFamily="18" charset="0"/>
              </a:rPr>
              <a:t>.</a:t>
            </a:r>
          </a:p>
          <a:p>
            <a:r>
              <a:rPr lang="en-PH" sz="2200" dirty="0">
                <a:latin typeface="Garamond" panose="02020404030301010803" pitchFamily="18" charset="0"/>
              </a:rPr>
              <a:t>The </a:t>
            </a:r>
            <a:r>
              <a:rPr lang="en-PH" sz="2200" dirty="0">
                <a:solidFill>
                  <a:srgbClr val="C00000"/>
                </a:solidFill>
                <a:latin typeface="Garamond" panose="02020404030301010803" pitchFamily="18" charset="0"/>
              </a:rPr>
              <a:t>inversion</a:t>
            </a:r>
            <a:r>
              <a:rPr lang="en-PH" sz="2200" dirty="0">
                <a:latin typeface="Garamond" panose="02020404030301010803" pitchFamily="18" charset="0"/>
              </a:rPr>
              <a:t> of heat flux occurs at a </a:t>
            </a:r>
            <a:r>
              <a:rPr lang="en-PH" sz="2200" dirty="0">
                <a:solidFill>
                  <a:srgbClr val="C00000"/>
                </a:solidFill>
                <a:latin typeface="Garamond" panose="02020404030301010803" pitchFamily="18" charset="0"/>
              </a:rPr>
              <a:t>higher altitude over water than land</a:t>
            </a:r>
            <a:r>
              <a:rPr lang="en-PH" sz="2200" dirty="0">
                <a:latin typeface="Garamond" panose="02020404030301010803" pitchFamily="18" charset="0"/>
              </a:rPr>
              <a:t>.</a:t>
            </a:r>
          </a:p>
          <a:p>
            <a:r>
              <a:rPr lang="en-PH" sz="2200" dirty="0">
                <a:latin typeface="Garamond" panose="02020404030301010803" pitchFamily="18" charset="0"/>
              </a:rPr>
              <a:t>The heat flux rapidly</a:t>
            </a:r>
            <a:r>
              <a:rPr lang="en-PH" sz="2200" dirty="0">
                <a:solidFill>
                  <a:srgbClr val="C00000"/>
                </a:solidFill>
                <a:latin typeface="Garamond" panose="02020404030301010803" pitchFamily="18" charset="0"/>
              </a:rPr>
              <a:t> increases with height over water</a:t>
            </a:r>
            <a:r>
              <a:rPr lang="en-PH" sz="2200" dirty="0">
                <a:latin typeface="Garamond" panose="02020404030301010803" pitchFamily="18" charset="0"/>
              </a:rPr>
              <a:t>, but </a:t>
            </a:r>
            <a:r>
              <a:rPr lang="en-PH" sz="2200" dirty="0">
                <a:solidFill>
                  <a:srgbClr val="C00000"/>
                </a:solidFill>
                <a:latin typeface="Garamond" panose="02020404030301010803" pitchFamily="18" charset="0"/>
              </a:rPr>
              <a:t>inverts</a:t>
            </a:r>
            <a:r>
              <a:rPr lang="en-PH" sz="2200" dirty="0">
                <a:latin typeface="Garamond" panose="02020404030301010803" pitchFamily="18" charset="0"/>
              </a:rPr>
              <a:t> around 500 m </a:t>
            </a:r>
            <a:r>
              <a:rPr lang="en-PH" sz="2200" dirty="0">
                <a:solidFill>
                  <a:srgbClr val="C00000"/>
                </a:solidFill>
                <a:latin typeface="Garamond" panose="02020404030301010803" pitchFamily="18" charset="0"/>
              </a:rPr>
              <a:t>over land</a:t>
            </a:r>
            <a:r>
              <a:rPr lang="en-PH" sz="2200" dirty="0">
                <a:latin typeface="Garamond" panose="02020404030301010803" pitchFamily="18" charset="0"/>
              </a:rPr>
              <a:t>.</a:t>
            </a:r>
          </a:p>
          <a:p>
            <a:r>
              <a:rPr lang="en-PH" sz="2200" dirty="0">
                <a:latin typeface="Garamond" panose="02020404030301010803" pitchFamily="18" charset="0"/>
              </a:rPr>
              <a:t>Effects of </a:t>
            </a:r>
            <a:r>
              <a:rPr lang="en-PH" sz="2200" dirty="0">
                <a:solidFill>
                  <a:srgbClr val="C00000"/>
                </a:solidFill>
                <a:latin typeface="Garamond" panose="02020404030301010803" pitchFamily="18" charset="0"/>
              </a:rPr>
              <a:t>MJO</a:t>
            </a:r>
            <a:r>
              <a:rPr lang="en-PH" sz="2200" dirty="0">
                <a:latin typeface="Garamond" panose="02020404030301010803" pitchFamily="18" charset="0"/>
              </a:rPr>
              <a:t> </a:t>
            </a:r>
            <a:r>
              <a:rPr lang="en-PH" sz="2200" dirty="0">
                <a:solidFill>
                  <a:srgbClr val="C00000"/>
                </a:solidFill>
                <a:latin typeface="Garamond" panose="02020404030301010803" pitchFamily="18" charset="0"/>
              </a:rPr>
              <a:t>more evident over water than land </a:t>
            </a:r>
            <a:r>
              <a:rPr lang="en-PH" sz="2200" dirty="0">
                <a:latin typeface="Garamond" panose="02020404030301010803" pitchFamily="18" charset="0"/>
              </a:rPr>
              <a:t>and depends on whether MJO is in its </a:t>
            </a:r>
            <a:r>
              <a:rPr lang="en-PH" sz="2200" dirty="0">
                <a:solidFill>
                  <a:srgbClr val="C00000"/>
                </a:solidFill>
                <a:latin typeface="Garamond" panose="02020404030301010803" pitchFamily="18" charset="0"/>
              </a:rPr>
              <a:t>enhanced or suppressed convective phase</a:t>
            </a:r>
          </a:p>
          <a:p>
            <a:endParaRPr lang="en-PH" sz="2200" dirty="0">
              <a:latin typeface="Garamond" panose="02020404030301010803" pitchFamily="18" charset="0"/>
            </a:endParaRPr>
          </a:p>
          <a:p>
            <a:endParaRPr lang="en-PH" sz="2200" dirty="0">
              <a:latin typeface="Garamond" panose="02020404030301010803" pitchFamily="18" charset="0"/>
            </a:endParaRPr>
          </a:p>
        </p:txBody>
      </p:sp>
    </p:spTree>
    <p:extLst>
      <p:ext uri="{BB962C8B-B14F-4D97-AF65-F5344CB8AC3E}">
        <p14:creationId xmlns:p14="http://schemas.microsoft.com/office/powerpoint/2010/main" val="107620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Theoretical background</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b="1" dirty="0">
                <a:solidFill>
                  <a:srgbClr val="EEB211"/>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3" name="Content Placeholder 7">
            <a:extLst>
              <a:ext uri="{FF2B5EF4-FFF2-40B4-BE49-F238E27FC236}">
                <a16:creationId xmlns:a16="http://schemas.microsoft.com/office/drawing/2014/main" id="{0C1890A8-5EE2-B118-47B5-0B709222B71A}"/>
              </a:ext>
            </a:extLst>
          </p:cNvPr>
          <p:cNvSpPr txBox="1">
            <a:spLocks/>
          </p:cNvSpPr>
          <p:nvPr/>
        </p:nvSpPr>
        <p:spPr>
          <a:xfrm>
            <a:off x="508687" y="2282354"/>
            <a:ext cx="4847084" cy="2413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b="1" dirty="0">
                <a:latin typeface="Garamond" panose="02020404030301010803" pitchFamily="18" charset="0"/>
              </a:rPr>
              <a:t>Kelvin waves</a:t>
            </a:r>
          </a:p>
          <a:p>
            <a:r>
              <a:rPr lang="en-PH" sz="2400" dirty="0">
                <a:latin typeface="Garamond" panose="02020404030301010803" pitchFamily="18" charset="0"/>
              </a:rPr>
              <a:t>Synoptic scale convective structure </a:t>
            </a:r>
            <a:r>
              <a:rPr lang="en-PH" sz="1400" dirty="0">
                <a:latin typeface="Garamond" panose="02020404030301010803" pitchFamily="18" charset="0"/>
              </a:rPr>
              <a:t>(Wallace &amp; </a:t>
            </a:r>
            <a:r>
              <a:rPr lang="en-PH" sz="1400" dirty="0" err="1">
                <a:latin typeface="Garamond" panose="02020404030301010803" pitchFamily="18" charset="0"/>
              </a:rPr>
              <a:t>Kousky</a:t>
            </a:r>
            <a:r>
              <a:rPr lang="en-PH" sz="1400" dirty="0">
                <a:latin typeface="Garamond" panose="02020404030301010803" pitchFamily="18" charset="0"/>
              </a:rPr>
              <a:t>, 1968)</a:t>
            </a:r>
          </a:p>
          <a:p>
            <a:r>
              <a:rPr lang="en-PH" sz="2400" dirty="0">
                <a:latin typeface="Garamond" panose="02020404030301010803" pitchFamily="18" charset="0"/>
              </a:rPr>
              <a:t>15 day period</a:t>
            </a:r>
          </a:p>
          <a:p>
            <a:r>
              <a:rPr lang="en-PH" sz="2400" dirty="0">
                <a:latin typeface="Garamond" panose="02020404030301010803" pitchFamily="18" charset="0"/>
              </a:rPr>
              <a:t>Eastward phase speeds 9-20 m/s</a:t>
            </a:r>
          </a:p>
          <a:p>
            <a:r>
              <a:rPr lang="en-PH" sz="2400" dirty="0">
                <a:latin typeface="Garamond" panose="02020404030301010803" pitchFamily="18" charset="0"/>
              </a:rPr>
              <a:t>3,300-6,000 km horizontal structures</a:t>
            </a:r>
          </a:p>
        </p:txBody>
      </p:sp>
      <p:pic>
        <p:nvPicPr>
          <p:cNvPr id="5" name="Picture 4">
            <a:extLst>
              <a:ext uri="{FF2B5EF4-FFF2-40B4-BE49-F238E27FC236}">
                <a16:creationId xmlns:a16="http://schemas.microsoft.com/office/drawing/2014/main" id="{DAD6265E-CBA5-8A99-C6E5-38FE7A0A8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941" y="1271943"/>
            <a:ext cx="3964050" cy="4830410"/>
          </a:xfrm>
          <a:prstGeom prst="rect">
            <a:avLst/>
          </a:prstGeom>
        </p:spPr>
      </p:pic>
      <p:sp>
        <p:nvSpPr>
          <p:cNvPr id="7" name="Content Placeholder 7">
            <a:extLst>
              <a:ext uri="{FF2B5EF4-FFF2-40B4-BE49-F238E27FC236}">
                <a16:creationId xmlns:a16="http://schemas.microsoft.com/office/drawing/2014/main" id="{4B02471A-1BA5-0642-326C-39C997CADBA3}"/>
              </a:ext>
            </a:extLst>
          </p:cNvPr>
          <p:cNvSpPr txBox="1">
            <a:spLocks/>
          </p:cNvSpPr>
          <p:nvPr/>
        </p:nvSpPr>
        <p:spPr>
          <a:xfrm>
            <a:off x="10182991" y="5256142"/>
            <a:ext cx="1944979" cy="814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1200" dirty="0">
                <a:latin typeface="Garamond" panose="02020404030301010803" pitchFamily="18" charset="0"/>
              </a:rPr>
              <a:t>Figure 1. </a:t>
            </a:r>
            <a:r>
              <a:rPr lang="en-PH" sz="1200" dirty="0" err="1">
                <a:latin typeface="Garamond" panose="02020404030301010803" pitchFamily="18" charset="0"/>
              </a:rPr>
              <a:t>Hovmöller</a:t>
            </a:r>
            <a:r>
              <a:rPr lang="en-PH" sz="1200" dirty="0">
                <a:latin typeface="Garamond" panose="02020404030301010803" pitchFamily="18" charset="0"/>
              </a:rPr>
              <a:t> diagram of eastward </a:t>
            </a:r>
            <a:r>
              <a:rPr lang="en-PH" sz="1200" b="0" i="0" u="none" strike="noStrike" baseline="0" dirty="0">
                <a:latin typeface="Garamond" panose="02020404030301010803" pitchFamily="18" charset="0"/>
              </a:rPr>
              <a:t>propagating Kelvin waves (contours) and average overall OLR (shaded)</a:t>
            </a:r>
            <a:endParaRPr lang="en-PH" sz="1200" dirty="0">
              <a:latin typeface="Garamond" panose="02020404030301010803" pitchFamily="18" charset="0"/>
            </a:endParaRPr>
          </a:p>
        </p:txBody>
      </p:sp>
    </p:spTree>
    <p:extLst>
      <p:ext uri="{BB962C8B-B14F-4D97-AF65-F5344CB8AC3E}">
        <p14:creationId xmlns:p14="http://schemas.microsoft.com/office/powerpoint/2010/main" val="151889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Theoretical background</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b="1" dirty="0">
                <a:solidFill>
                  <a:srgbClr val="EEB211"/>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3" name="Content Placeholder 7">
            <a:extLst>
              <a:ext uri="{FF2B5EF4-FFF2-40B4-BE49-F238E27FC236}">
                <a16:creationId xmlns:a16="http://schemas.microsoft.com/office/drawing/2014/main" id="{0C1890A8-5EE2-B118-47B5-0B709222B71A}"/>
              </a:ext>
            </a:extLst>
          </p:cNvPr>
          <p:cNvSpPr txBox="1">
            <a:spLocks/>
          </p:cNvSpPr>
          <p:nvPr/>
        </p:nvSpPr>
        <p:spPr>
          <a:xfrm>
            <a:off x="508687" y="2282354"/>
            <a:ext cx="5257800" cy="2413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b="1" dirty="0">
                <a:latin typeface="Garamond" panose="02020404030301010803" pitchFamily="18" charset="0"/>
              </a:rPr>
              <a:t>Madden-Julian Oscillation (MJO)</a:t>
            </a:r>
          </a:p>
          <a:p>
            <a:r>
              <a:rPr lang="en-PH" sz="2400" dirty="0">
                <a:latin typeface="Garamond" panose="02020404030301010803" pitchFamily="18" charset="0"/>
              </a:rPr>
              <a:t>Planetary scale convective structure </a:t>
            </a:r>
            <a:r>
              <a:rPr lang="en-PH" sz="1400" dirty="0">
                <a:latin typeface="Garamond" panose="02020404030301010803" pitchFamily="18" charset="0"/>
              </a:rPr>
              <a:t>(Madden &amp; Julian, 1994)</a:t>
            </a:r>
          </a:p>
          <a:p>
            <a:r>
              <a:rPr lang="en-PH" sz="2400" dirty="0">
                <a:latin typeface="Garamond" panose="02020404030301010803" pitchFamily="18" charset="0"/>
              </a:rPr>
              <a:t>40-50 day period</a:t>
            </a:r>
          </a:p>
          <a:p>
            <a:r>
              <a:rPr lang="en-PH" sz="2400" dirty="0">
                <a:latin typeface="Garamond" panose="02020404030301010803" pitchFamily="18" charset="0"/>
              </a:rPr>
              <a:t>Eastward phase speeds 4-8 m/s</a:t>
            </a:r>
          </a:p>
          <a:p>
            <a:r>
              <a:rPr lang="en-PH" sz="2400" dirty="0">
                <a:latin typeface="Garamond" panose="02020404030301010803" pitchFamily="18" charset="0"/>
              </a:rPr>
              <a:t>10,000 km horizontal structures</a:t>
            </a:r>
          </a:p>
        </p:txBody>
      </p:sp>
      <p:pic>
        <p:nvPicPr>
          <p:cNvPr id="5" name="Picture 4">
            <a:extLst>
              <a:ext uri="{FF2B5EF4-FFF2-40B4-BE49-F238E27FC236}">
                <a16:creationId xmlns:a16="http://schemas.microsoft.com/office/drawing/2014/main" id="{58DF5CFE-0CCE-54D0-FCC2-ACF837C85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070" y="1310271"/>
            <a:ext cx="4177755" cy="4685512"/>
          </a:xfrm>
          <a:prstGeom prst="rect">
            <a:avLst/>
          </a:prstGeom>
        </p:spPr>
      </p:pic>
      <p:sp>
        <p:nvSpPr>
          <p:cNvPr id="9" name="Content Placeholder 7">
            <a:extLst>
              <a:ext uri="{FF2B5EF4-FFF2-40B4-BE49-F238E27FC236}">
                <a16:creationId xmlns:a16="http://schemas.microsoft.com/office/drawing/2014/main" id="{1BC5ABE6-DD8C-0C39-142F-528BFD908455}"/>
              </a:ext>
            </a:extLst>
          </p:cNvPr>
          <p:cNvSpPr txBox="1">
            <a:spLocks/>
          </p:cNvSpPr>
          <p:nvPr/>
        </p:nvSpPr>
        <p:spPr>
          <a:xfrm>
            <a:off x="10313620" y="5198964"/>
            <a:ext cx="1944979" cy="9473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PH" sz="1200" dirty="0">
                <a:latin typeface="Garamond" panose="02020404030301010803" pitchFamily="18" charset="0"/>
              </a:rPr>
              <a:t>Figure 2. </a:t>
            </a:r>
            <a:r>
              <a:rPr lang="en-US" sz="1200" b="0" i="0" u="none" strike="noStrike" baseline="0" dirty="0">
                <a:latin typeface="Garamond" panose="02020404030301010803" pitchFamily="18" charset="0"/>
              </a:rPr>
              <a:t>Composite OLR (shaded) and 850 𝑚𝑏 wind vector anomalies for 8 RMM phases</a:t>
            </a:r>
            <a:r>
              <a:rPr lang="en-PH" sz="1200" dirty="0">
                <a:latin typeface="Garamond" panose="02020404030301010803" pitchFamily="18" charset="0"/>
              </a:rPr>
              <a:t>. </a:t>
            </a:r>
            <a:r>
              <a:rPr lang="en-PH" sz="1200" b="0" i="0" u="none" strike="noStrike" baseline="0" dirty="0">
                <a:latin typeface="Garamond" panose="02020404030301010803" pitchFamily="18" charset="0"/>
              </a:rPr>
              <a:t>Figure </a:t>
            </a:r>
            <a:r>
              <a:rPr lang="en-US" sz="1200" b="0" i="0" u="none" strike="noStrike" baseline="0" dirty="0">
                <a:latin typeface="Garamond" panose="02020404030301010803" pitchFamily="18" charset="0"/>
              </a:rPr>
              <a:t>from Wheeler and Hendon (2004).</a:t>
            </a:r>
            <a:r>
              <a:rPr lang="en-PH" sz="1200" dirty="0">
                <a:latin typeface="Garamond" panose="02020404030301010803" pitchFamily="18" charset="0"/>
              </a:rPr>
              <a:t> </a:t>
            </a:r>
          </a:p>
        </p:txBody>
      </p:sp>
    </p:spTree>
    <p:extLst>
      <p:ext uri="{BB962C8B-B14F-4D97-AF65-F5344CB8AC3E}">
        <p14:creationId xmlns:p14="http://schemas.microsoft.com/office/powerpoint/2010/main" val="322790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Theoretical background</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b="1" dirty="0">
                <a:solidFill>
                  <a:srgbClr val="EEB211"/>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pic>
        <p:nvPicPr>
          <p:cNvPr id="23" name="Picture 22">
            <a:extLst>
              <a:ext uri="{FF2B5EF4-FFF2-40B4-BE49-F238E27FC236}">
                <a16:creationId xmlns:a16="http://schemas.microsoft.com/office/drawing/2014/main" id="{60BF2B5C-F600-13A1-22FD-AFDABD7A8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05" y="4663523"/>
            <a:ext cx="6137190" cy="983644"/>
          </a:xfrm>
          <a:prstGeom prst="rect">
            <a:avLst/>
          </a:prstGeom>
        </p:spPr>
      </p:pic>
      <p:pic>
        <p:nvPicPr>
          <p:cNvPr id="25" name="Picture 24">
            <a:extLst>
              <a:ext uri="{FF2B5EF4-FFF2-40B4-BE49-F238E27FC236}">
                <a16:creationId xmlns:a16="http://schemas.microsoft.com/office/drawing/2014/main" id="{874F2B8A-E539-BADC-8BC0-809724538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5369" y="2245567"/>
            <a:ext cx="6001262" cy="906260"/>
          </a:xfrm>
          <a:prstGeom prst="rect">
            <a:avLst/>
          </a:prstGeom>
        </p:spPr>
      </p:pic>
      <p:sp>
        <p:nvSpPr>
          <p:cNvPr id="26" name="Content Placeholder 7">
            <a:extLst>
              <a:ext uri="{FF2B5EF4-FFF2-40B4-BE49-F238E27FC236}">
                <a16:creationId xmlns:a16="http://schemas.microsoft.com/office/drawing/2014/main" id="{F168537D-6B95-298F-CECC-8068CB3133FE}"/>
              </a:ext>
            </a:extLst>
          </p:cNvPr>
          <p:cNvSpPr txBox="1">
            <a:spLocks/>
          </p:cNvSpPr>
          <p:nvPr/>
        </p:nvSpPr>
        <p:spPr>
          <a:xfrm>
            <a:off x="2583591" y="1529035"/>
            <a:ext cx="7024817" cy="427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sz="2600" b="1" dirty="0">
                <a:latin typeface="Garamond" panose="02020404030301010803" pitchFamily="18" charset="0"/>
              </a:rPr>
              <a:t>Equations for Mean Variables in Turbulent Flow</a:t>
            </a:r>
          </a:p>
        </p:txBody>
      </p:sp>
      <p:pic>
        <p:nvPicPr>
          <p:cNvPr id="27" name="Picture 26">
            <a:extLst>
              <a:ext uri="{FF2B5EF4-FFF2-40B4-BE49-F238E27FC236}">
                <a16:creationId xmlns:a16="http://schemas.microsoft.com/office/drawing/2014/main" id="{6EFF1A37-4CD9-B49B-A5DE-215B25867515}"/>
              </a:ext>
            </a:extLst>
          </p:cNvPr>
          <p:cNvPicPr>
            <a:picLocks noChangeAspect="1"/>
          </p:cNvPicPr>
          <p:nvPr/>
        </p:nvPicPr>
        <p:blipFill rotWithShape="1">
          <a:blip r:embed="rId5">
            <a:extLst>
              <a:ext uri="{28A0092B-C50C-407E-A947-70E740481C1C}">
                <a14:useLocalDpi xmlns:a14="http://schemas.microsoft.com/office/drawing/2010/main" val="0"/>
              </a:ext>
            </a:extLst>
          </a:blip>
          <a:srcRect r="72192"/>
          <a:stretch/>
        </p:blipFill>
        <p:spPr>
          <a:xfrm>
            <a:off x="3465259" y="3522948"/>
            <a:ext cx="1800556" cy="837555"/>
          </a:xfrm>
          <a:prstGeom prst="rect">
            <a:avLst/>
          </a:prstGeom>
        </p:spPr>
      </p:pic>
      <p:pic>
        <p:nvPicPr>
          <p:cNvPr id="29" name="Picture 28">
            <a:extLst>
              <a:ext uri="{FF2B5EF4-FFF2-40B4-BE49-F238E27FC236}">
                <a16:creationId xmlns:a16="http://schemas.microsoft.com/office/drawing/2014/main" id="{23DF916D-2493-21A1-D1C9-6DDCF53A547F}"/>
              </a:ext>
            </a:extLst>
          </p:cNvPr>
          <p:cNvPicPr>
            <a:picLocks noChangeAspect="1"/>
          </p:cNvPicPr>
          <p:nvPr/>
        </p:nvPicPr>
        <p:blipFill rotWithShape="1">
          <a:blip r:embed="rId5">
            <a:extLst>
              <a:ext uri="{28A0092B-C50C-407E-A947-70E740481C1C}">
                <a14:useLocalDpi xmlns:a14="http://schemas.microsoft.com/office/drawing/2010/main" val="0"/>
              </a:ext>
            </a:extLst>
          </a:blip>
          <a:srcRect l="40676"/>
          <a:stretch/>
        </p:blipFill>
        <p:spPr>
          <a:xfrm>
            <a:off x="5255444" y="3526017"/>
            <a:ext cx="3841187" cy="837555"/>
          </a:xfrm>
          <a:prstGeom prst="rect">
            <a:avLst/>
          </a:prstGeom>
        </p:spPr>
      </p:pic>
    </p:spTree>
    <p:extLst>
      <p:ext uri="{BB962C8B-B14F-4D97-AF65-F5344CB8AC3E}">
        <p14:creationId xmlns:p14="http://schemas.microsoft.com/office/powerpoint/2010/main" val="242301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Theoretical background</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b="1" dirty="0">
                <a:solidFill>
                  <a:srgbClr val="EEB211"/>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pic>
        <p:nvPicPr>
          <p:cNvPr id="21" name="Picture 20">
            <a:extLst>
              <a:ext uri="{FF2B5EF4-FFF2-40B4-BE49-F238E27FC236}">
                <a16:creationId xmlns:a16="http://schemas.microsoft.com/office/drawing/2014/main" id="{0D4EB71B-4C21-9E56-4449-DED94E8457AC}"/>
              </a:ext>
            </a:extLst>
          </p:cNvPr>
          <p:cNvPicPr>
            <a:picLocks noChangeAspect="1"/>
          </p:cNvPicPr>
          <p:nvPr/>
        </p:nvPicPr>
        <p:blipFill rotWithShape="1">
          <a:blip r:embed="rId3">
            <a:extLst>
              <a:ext uri="{28A0092B-C50C-407E-A947-70E740481C1C}">
                <a14:useLocalDpi xmlns:a14="http://schemas.microsoft.com/office/drawing/2010/main" val="0"/>
              </a:ext>
            </a:extLst>
          </a:blip>
          <a:srcRect r="72192"/>
          <a:stretch/>
        </p:blipFill>
        <p:spPr>
          <a:xfrm>
            <a:off x="3465259" y="3522948"/>
            <a:ext cx="1800556" cy="837555"/>
          </a:xfrm>
          <a:prstGeom prst="rect">
            <a:avLst/>
          </a:prstGeom>
        </p:spPr>
      </p:pic>
      <p:pic>
        <p:nvPicPr>
          <p:cNvPr id="23" name="Picture 22">
            <a:extLst>
              <a:ext uri="{FF2B5EF4-FFF2-40B4-BE49-F238E27FC236}">
                <a16:creationId xmlns:a16="http://schemas.microsoft.com/office/drawing/2014/main" id="{60BF2B5C-F600-13A1-22FD-AFDABD7A8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405" y="4663523"/>
            <a:ext cx="6137190" cy="983644"/>
          </a:xfrm>
          <a:prstGeom prst="rect">
            <a:avLst/>
          </a:prstGeom>
        </p:spPr>
      </p:pic>
      <p:pic>
        <p:nvPicPr>
          <p:cNvPr id="25" name="Picture 24">
            <a:extLst>
              <a:ext uri="{FF2B5EF4-FFF2-40B4-BE49-F238E27FC236}">
                <a16:creationId xmlns:a16="http://schemas.microsoft.com/office/drawing/2014/main" id="{874F2B8A-E539-BADC-8BC0-809724538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369" y="2245567"/>
            <a:ext cx="6001262" cy="906260"/>
          </a:xfrm>
          <a:prstGeom prst="rect">
            <a:avLst/>
          </a:prstGeom>
        </p:spPr>
      </p:pic>
      <p:sp>
        <p:nvSpPr>
          <p:cNvPr id="26" name="Content Placeholder 7">
            <a:extLst>
              <a:ext uri="{FF2B5EF4-FFF2-40B4-BE49-F238E27FC236}">
                <a16:creationId xmlns:a16="http://schemas.microsoft.com/office/drawing/2014/main" id="{F168537D-6B95-298F-CECC-8068CB3133FE}"/>
              </a:ext>
            </a:extLst>
          </p:cNvPr>
          <p:cNvSpPr txBox="1">
            <a:spLocks/>
          </p:cNvSpPr>
          <p:nvPr/>
        </p:nvSpPr>
        <p:spPr>
          <a:xfrm>
            <a:off x="2583591" y="1529035"/>
            <a:ext cx="7024817" cy="427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sz="2600" b="1" dirty="0">
                <a:latin typeface="Garamond" panose="02020404030301010803" pitchFamily="18" charset="0"/>
              </a:rPr>
              <a:t>Equations for Mean Variables in Turbulent Flow</a:t>
            </a:r>
          </a:p>
        </p:txBody>
      </p:sp>
      <p:sp>
        <p:nvSpPr>
          <p:cNvPr id="3" name="Rectangle 2">
            <a:extLst>
              <a:ext uri="{FF2B5EF4-FFF2-40B4-BE49-F238E27FC236}">
                <a16:creationId xmlns:a16="http://schemas.microsoft.com/office/drawing/2014/main" id="{C6B6113B-5DFB-968E-3D0E-6AFF5AB41B60}"/>
              </a:ext>
            </a:extLst>
          </p:cNvPr>
          <p:cNvSpPr/>
          <p:nvPr/>
        </p:nvSpPr>
        <p:spPr>
          <a:xfrm>
            <a:off x="3945923" y="2229091"/>
            <a:ext cx="1087395" cy="96073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D21C313C-926E-D2EC-33D6-6D2A6B999610}"/>
              </a:ext>
            </a:extLst>
          </p:cNvPr>
          <p:cNvSpPr/>
          <p:nvPr/>
        </p:nvSpPr>
        <p:spPr>
          <a:xfrm>
            <a:off x="4150030" y="3476715"/>
            <a:ext cx="773326" cy="90626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D34E0F7D-D28E-50FC-9774-E4EAAE4287A3}"/>
              </a:ext>
            </a:extLst>
          </p:cNvPr>
          <p:cNvSpPr/>
          <p:nvPr/>
        </p:nvSpPr>
        <p:spPr>
          <a:xfrm>
            <a:off x="4066405" y="4651642"/>
            <a:ext cx="1164622" cy="111179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Content Placeholder 7">
            <a:extLst>
              <a:ext uri="{FF2B5EF4-FFF2-40B4-BE49-F238E27FC236}">
                <a16:creationId xmlns:a16="http://schemas.microsoft.com/office/drawing/2014/main" id="{DA2B148E-DBDE-B103-DE06-FACD56832555}"/>
              </a:ext>
            </a:extLst>
          </p:cNvPr>
          <p:cNvSpPr txBox="1">
            <a:spLocks/>
          </p:cNvSpPr>
          <p:nvPr/>
        </p:nvSpPr>
        <p:spPr>
          <a:xfrm>
            <a:off x="543700" y="3408224"/>
            <a:ext cx="1672280" cy="765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sz="2600" dirty="0">
                <a:latin typeface="Garamond" panose="02020404030301010803" pitchFamily="18" charset="0"/>
              </a:rPr>
              <a:t>Vertical advection</a:t>
            </a:r>
          </a:p>
        </p:txBody>
      </p:sp>
      <p:pic>
        <p:nvPicPr>
          <p:cNvPr id="11" name="Picture 10">
            <a:extLst>
              <a:ext uri="{FF2B5EF4-FFF2-40B4-BE49-F238E27FC236}">
                <a16:creationId xmlns:a16="http://schemas.microsoft.com/office/drawing/2014/main" id="{5FBB2AEC-647C-39CA-8A9A-14330FD54127}"/>
              </a:ext>
            </a:extLst>
          </p:cNvPr>
          <p:cNvPicPr>
            <a:picLocks noChangeAspect="1"/>
          </p:cNvPicPr>
          <p:nvPr/>
        </p:nvPicPr>
        <p:blipFill rotWithShape="1">
          <a:blip r:embed="rId3">
            <a:extLst>
              <a:ext uri="{28A0092B-C50C-407E-A947-70E740481C1C}">
                <a14:useLocalDpi xmlns:a14="http://schemas.microsoft.com/office/drawing/2010/main" val="0"/>
              </a:ext>
            </a:extLst>
          </a:blip>
          <a:srcRect l="40676"/>
          <a:stretch/>
        </p:blipFill>
        <p:spPr>
          <a:xfrm>
            <a:off x="5255444" y="3526017"/>
            <a:ext cx="3841187" cy="837555"/>
          </a:xfrm>
          <a:prstGeom prst="rect">
            <a:avLst/>
          </a:prstGeom>
        </p:spPr>
      </p:pic>
    </p:spTree>
    <p:extLst>
      <p:ext uri="{BB962C8B-B14F-4D97-AF65-F5344CB8AC3E}">
        <p14:creationId xmlns:p14="http://schemas.microsoft.com/office/powerpoint/2010/main" val="2554131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Theoretical background</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b="1" dirty="0">
                <a:solidFill>
                  <a:srgbClr val="EEB211"/>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dirty="0">
                <a:solidFill>
                  <a:schemeClr val="bg1">
                    <a:lumMod val="50000"/>
                  </a:schemeClr>
                </a:solidFill>
                <a:latin typeface="Garamond" panose="02020404030301010803" pitchFamily="18" charset="0"/>
              </a:rPr>
              <a:t>Research Questions     Data &amp; Methods     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pic>
        <p:nvPicPr>
          <p:cNvPr id="23" name="Picture 22">
            <a:extLst>
              <a:ext uri="{FF2B5EF4-FFF2-40B4-BE49-F238E27FC236}">
                <a16:creationId xmlns:a16="http://schemas.microsoft.com/office/drawing/2014/main" id="{60BF2B5C-F600-13A1-22FD-AFDABD7A8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05" y="4663523"/>
            <a:ext cx="6137190" cy="983644"/>
          </a:xfrm>
          <a:prstGeom prst="rect">
            <a:avLst/>
          </a:prstGeom>
        </p:spPr>
      </p:pic>
      <p:pic>
        <p:nvPicPr>
          <p:cNvPr id="25" name="Picture 24">
            <a:extLst>
              <a:ext uri="{FF2B5EF4-FFF2-40B4-BE49-F238E27FC236}">
                <a16:creationId xmlns:a16="http://schemas.microsoft.com/office/drawing/2014/main" id="{874F2B8A-E539-BADC-8BC0-809724538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5369" y="2245567"/>
            <a:ext cx="6001262" cy="906260"/>
          </a:xfrm>
          <a:prstGeom prst="rect">
            <a:avLst/>
          </a:prstGeom>
        </p:spPr>
      </p:pic>
      <p:sp>
        <p:nvSpPr>
          <p:cNvPr id="26" name="Content Placeholder 7">
            <a:extLst>
              <a:ext uri="{FF2B5EF4-FFF2-40B4-BE49-F238E27FC236}">
                <a16:creationId xmlns:a16="http://schemas.microsoft.com/office/drawing/2014/main" id="{F168537D-6B95-298F-CECC-8068CB3133FE}"/>
              </a:ext>
            </a:extLst>
          </p:cNvPr>
          <p:cNvSpPr txBox="1">
            <a:spLocks/>
          </p:cNvSpPr>
          <p:nvPr/>
        </p:nvSpPr>
        <p:spPr>
          <a:xfrm>
            <a:off x="2583591" y="1529035"/>
            <a:ext cx="7024817" cy="427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sz="2600" b="1" dirty="0">
                <a:latin typeface="Garamond" panose="02020404030301010803" pitchFamily="18" charset="0"/>
              </a:rPr>
              <a:t>Equations for Mean Variables in Turbulent Flow</a:t>
            </a:r>
          </a:p>
        </p:txBody>
      </p:sp>
      <p:sp>
        <p:nvSpPr>
          <p:cNvPr id="3" name="Rectangle 2">
            <a:extLst>
              <a:ext uri="{FF2B5EF4-FFF2-40B4-BE49-F238E27FC236}">
                <a16:creationId xmlns:a16="http://schemas.microsoft.com/office/drawing/2014/main" id="{C6B6113B-5DFB-968E-3D0E-6AFF5AB41B60}"/>
              </a:ext>
            </a:extLst>
          </p:cNvPr>
          <p:cNvSpPr/>
          <p:nvPr/>
        </p:nvSpPr>
        <p:spPr>
          <a:xfrm>
            <a:off x="8171934" y="2181903"/>
            <a:ext cx="924697" cy="555309"/>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BF4CB7A4-1E36-327D-21AE-A56881B263B0}"/>
              </a:ext>
            </a:extLst>
          </p:cNvPr>
          <p:cNvSpPr/>
          <p:nvPr/>
        </p:nvSpPr>
        <p:spPr>
          <a:xfrm>
            <a:off x="8323304" y="3470642"/>
            <a:ext cx="773327" cy="502090"/>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909E6F0F-9AC5-C394-0CFE-8ACD3F25C7D0}"/>
              </a:ext>
            </a:extLst>
          </p:cNvPr>
          <p:cNvSpPr/>
          <p:nvPr/>
        </p:nvSpPr>
        <p:spPr>
          <a:xfrm>
            <a:off x="8097793" y="4582071"/>
            <a:ext cx="1066802" cy="596770"/>
          </a:xfrm>
          <a:prstGeom prst="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Content Placeholder 7">
            <a:extLst>
              <a:ext uri="{FF2B5EF4-FFF2-40B4-BE49-F238E27FC236}">
                <a16:creationId xmlns:a16="http://schemas.microsoft.com/office/drawing/2014/main" id="{F9692DD6-2DC1-D23B-372B-9C1DE452C36A}"/>
              </a:ext>
            </a:extLst>
          </p:cNvPr>
          <p:cNvSpPr txBox="1">
            <a:spLocks/>
          </p:cNvSpPr>
          <p:nvPr/>
        </p:nvSpPr>
        <p:spPr>
          <a:xfrm>
            <a:off x="9745363" y="3206751"/>
            <a:ext cx="2030627" cy="765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PH" sz="2600" dirty="0">
                <a:latin typeface="Garamond" panose="02020404030301010803" pitchFamily="18" charset="0"/>
              </a:rPr>
              <a:t>Vertical turbulent flux</a:t>
            </a:r>
          </a:p>
        </p:txBody>
      </p:sp>
      <p:pic>
        <p:nvPicPr>
          <p:cNvPr id="13" name="Picture 12">
            <a:extLst>
              <a:ext uri="{FF2B5EF4-FFF2-40B4-BE49-F238E27FC236}">
                <a16:creationId xmlns:a16="http://schemas.microsoft.com/office/drawing/2014/main" id="{2F099077-FAAA-0215-C8C4-9727A0695AB0}"/>
              </a:ext>
            </a:extLst>
          </p:cNvPr>
          <p:cNvPicPr>
            <a:picLocks noChangeAspect="1"/>
          </p:cNvPicPr>
          <p:nvPr/>
        </p:nvPicPr>
        <p:blipFill rotWithShape="1">
          <a:blip r:embed="rId5">
            <a:extLst>
              <a:ext uri="{28A0092B-C50C-407E-A947-70E740481C1C}">
                <a14:useLocalDpi xmlns:a14="http://schemas.microsoft.com/office/drawing/2010/main" val="0"/>
              </a:ext>
            </a:extLst>
          </a:blip>
          <a:srcRect r="72192"/>
          <a:stretch/>
        </p:blipFill>
        <p:spPr>
          <a:xfrm>
            <a:off x="3465259" y="3522948"/>
            <a:ext cx="1800556" cy="837555"/>
          </a:xfrm>
          <a:prstGeom prst="rect">
            <a:avLst/>
          </a:prstGeom>
        </p:spPr>
      </p:pic>
      <p:pic>
        <p:nvPicPr>
          <p:cNvPr id="15" name="Picture 14">
            <a:extLst>
              <a:ext uri="{FF2B5EF4-FFF2-40B4-BE49-F238E27FC236}">
                <a16:creationId xmlns:a16="http://schemas.microsoft.com/office/drawing/2014/main" id="{A3F35613-A614-77D7-083A-54EF4283C47F}"/>
              </a:ext>
            </a:extLst>
          </p:cNvPr>
          <p:cNvPicPr>
            <a:picLocks noChangeAspect="1"/>
          </p:cNvPicPr>
          <p:nvPr/>
        </p:nvPicPr>
        <p:blipFill rotWithShape="1">
          <a:blip r:embed="rId5">
            <a:extLst>
              <a:ext uri="{28A0092B-C50C-407E-A947-70E740481C1C}">
                <a14:useLocalDpi xmlns:a14="http://schemas.microsoft.com/office/drawing/2010/main" val="0"/>
              </a:ext>
            </a:extLst>
          </a:blip>
          <a:srcRect l="40676"/>
          <a:stretch/>
        </p:blipFill>
        <p:spPr>
          <a:xfrm>
            <a:off x="5255444" y="3526017"/>
            <a:ext cx="3841187" cy="837555"/>
          </a:xfrm>
          <a:prstGeom prst="rect">
            <a:avLst/>
          </a:prstGeom>
        </p:spPr>
      </p:pic>
    </p:spTree>
    <p:extLst>
      <p:ext uri="{BB962C8B-B14F-4D97-AF65-F5344CB8AC3E}">
        <p14:creationId xmlns:p14="http://schemas.microsoft.com/office/powerpoint/2010/main" val="410090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Objectives</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b="1" dirty="0">
                <a:solidFill>
                  <a:srgbClr val="EEB211"/>
                </a:solidFill>
                <a:latin typeface="Garamond" panose="02020404030301010803" pitchFamily="18" charset="0"/>
              </a:rPr>
              <a:t>Research Questions     </a:t>
            </a:r>
            <a:r>
              <a:rPr lang="en-PH" sz="2400" dirty="0">
                <a:solidFill>
                  <a:schemeClr val="bg1">
                    <a:lumMod val="50000"/>
                  </a:schemeClr>
                </a:solidFill>
                <a:latin typeface="Garamond" panose="02020404030301010803" pitchFamily="18" charset="0"/>
              </a:rPr>
              <a:t>Data &amp; Methods     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4" name="Content Placeholder 7">
                <a:extLst>
                  <a:ext uri="{FF2B5EF4-FFF2-40B4-BE49-F238E27FC236}">
                    <a16:creationId xmlns:a16="http://schemas.microsoft.com/office/drawing/2014/main" id="{E03B6DD1-09E7-F6C7-C8A6-89A6AB47DA9E}"/>
                  </a:ext>
                </a:extLst>
              </p:cNvPr>
              <p:cNvSpPr txBox="1">
                <a:spLocks/>
              </p:cNvSpPr>
              <p:nvPr/>
            </p:nvSpPr>
            <p:spPr>
              <a:xfrm>
                <a:off x="1466337" y="1851235"/>
                <a:ext cx="6557317" cy="3653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PH" dirty="0">
                    <a:latin typeface="Garamond" panose="02020404030301010803" pitchFamily="18" charset="0"/>
                  </a:rPr>
                  <a:t>Get days with Kelvin wave passing through</a:t>
                </a:r>
              </a:p>
              <a:p>
                <a:pPr lvl="1"/>
                <a:r>
                  <a:rPr lang="en-PH" dirty="0">
                    <a:latin typeface="Garamond" panose="02020404030301010803" pitchFamily="18" charset="0"/>
                  </a:rPr>
                  <a:t>Different longitudes across tropical Asia</a:t>
                </a:r>
              </a:p>
              <a:p>
                <a:pPr lvl="1"/>
                <a:r>
                  <a:rPr lang="en-PH" dirty="0">
                    <a:latin typeface="Garamond" panose="02020404030301010803" pitchFamily="18" charset="0"/>
                  </a:rPr>
                  <a:t>During different phases of the MJO</a:t>
                </a:r>
              </a:p>
              <a:p>
                <a:r>
                  <a:rPr lang="en-PH" dirty="0">
                    <a:latin typeface="Garamond" panose="02020404030301010803" pitchFamily="18" charset="0"/>
                  </a:rPr>
                  <a:t>Calculate mean turbulent flux for each event</a:t>
                </a:r>
              </a:p>
              <a:p>
                <a:pPr lvl="1"/>
                <a14:m>
                  <m:oMath xmlns:m="http://schemas.openxmlformats.org/officeDocument/2006/math">
                    <m:acc>
                      <m:accPr>
                        <m:chr m:val="̅"/>
                        <m:ctrlPr>
                          <a:rPr lang="en-PH" b="0" i="1" smtClean="0">
                            <a:latin typeface="Cambria Math" panose="02040503050406030204" pitchFamily="18" charset="0"/>
                          </a:rPr>
                        </m:ctrlPr>
                      </m:accPr>
                      <m:e>
                        <m:r>
                          <a:rPr lang="en-PH" b="0" i="1" smtClean="0">
                            <a:latin typeface="Cambria Math" panose="02040503050406030204" pitchFamily="18" charset="0"/>
                          </a:rPr>
                          <m:t>𝑢</m:t>
                        </m:r>
                        <m:r>
                          <a:rPr lang="en-PH" b="0" i="1" smtClean="0">
                            <a:latin typeface="Cambria Math" panose="02040503050406030204" pitchFamily="18" charset="0"/>
                          </a:rPr>
                          <m:t>′</m:t>
                        </m:r>
                        <m:r>
                          <a:rPr lang="en-PH" b="0" i="1" smtClean="0">
                            <a:latin typeface="Cambria Math" panose="02040503050406030204" pitchFamily="18" charset="0"/>
                          </a:rPr>
                          <m:t>𝑤</m:t>
                        </m:r>
                        <m:r>
                          <a:rPr lang="en-PH" b="0" i="1" smtClean="0">
                            <a:latin typeface="Cambria Math" panose="02040503050406030204" pitchFamily="18" charset="0"/>
                          </a:rPr>
                          <m:t>′</m:t>
                        </m:r>
                        <m:r>
                          <m:rPr>
                            <m:nor/>
                          </m:rPr>
                          <a:rPr lang="en-PH" dirty="0">
                            <a:latin typeface="Garamond" panose="02020404030301010803" pitchFamily="18" charset="0"/>
                          </a:rPr>
                          <m:t> </m:t>
                        </m:r>
                      </m:e>
                    </m:acc>
                  </m:oMath>
                </a14:m>
                <a:endParaRPr lang="en-PH" b="0" i="1" dirty="0">
                  <a:latin typeface="Cambria Math" panose="02040503050406030204" pitchFamily="18" charset="0"/>
                </a:endParaRPr>
              </a:p>
              <a:p>
                <a:pPr lvl="1"/>
                <a14:m>
                  <m:oMath xmlns:m="http://schemas.openxmlformats.org/officeDocument/2006/math">
                    <m:acc>
                      <m:accPr>
                        <m:chr m:val="̅"/>
                        <m:ctrlPr>
                          <a:rPr lang="en-PH" b="0" i="1" smtClean="0">
                            <a:latin typeface="Cambria Math" panose="02040503050406030204" pitchFamily="18" charset="0"/>
                          </a:rPr>
                        </m:ctrlPr>
                      </m:accPr>
                      <m:e>
                        <m:r>
                          <a:rPr lang="en-PH" b="0" i="1" smtClean="0">
                            <a:latin typeface="Cambria Math" panose="02040503050406030204" pitchFamily="18" charset="0"/>
                          </a:rPr>
                          <m:t>𝑤</m:t>
                        </m:r>
                        <m:r>
                          <a:rPr lang="en-PH" b="0" i="1" smtClean="0">
                            <a:latin typeface="Cambria Math" panose="02040503050406030204" pitchFamily="18" charset="0"/>
                          </a:rPr>
                          <m:t>′</m:t>
                        </m:r>
                        <m:r>
                          <a:rPr lang="en-PH" b="0" i="1" smtClean="0">
                            <a:latin typeface="Cambria Math" panose="02040503050406030204" pitchFamily="18" charset="0"/>
                          </a:rPr>
                          <m:t>𝑞</m:t>
                        </m:r>
                        <m:r>
                          <a:rPr lang="en-PH" b="0" i="1" smtClean="0">
                            <a:latin typeface="Cambria Math" panose="02040503050406030204" pitchFamily="18" charset="0"/>
                          </a:rPr>
                          <m:t>′</m:t>
                        </m:r>
                        <m:r>
                          <m:rPr>
                            <m:nor/>
                          </m:rPr>
                          <a:rPr lang="en-PH" dirty="0">
                            <a:latin typeface="Garamond" panose="02020404030301010803" pitchFamily="18" charset="0"/>
                          </a:rPr>
                          <m:t> </m:t>
                        </m:r>
                      </m:e>
                    </m:acc>
                  </m:oMath>
                </a14:m>
                <a:endParaRPr lang="en-PH" dirty="0">
                  <a:latin typeface="Garamond" panose="02020404030301010803" pitchFamily="18" charset="0"/>
                </a:endParaRPr>
              </a:p>
              <a:p>
                <a:pPr lvl="1"/>
                <a14:m>
                  <m:oMath xmlns:m="http://schemas.openxmlformats.org/officeDocument/2006/math">
                    <m:acc>
                      <m:accPr>
                        <m:chr m:val="̅"/>
                        <m:ctrlPr>
                          <a:rPr lang="en-PH" b="0" i="1" smtClean="0">
                            <a:latin typeface="Cambria Math" panose="02040503050406030204" pitchFamily="18" charset="0"/>
                          </a:rPr>
                        </m:ctrlPr>
                      </m:accPr>
                      <m:e>
                        <m:r>
                          <a:rPr lang="en-PH" b="0" i="1" smtClean="0">
                            <a:latin typeface="Cambria Math" panose="02040503050406030204" pitchFamily="18" charset="0"/>
                          </a:rPr>
                          <m:t>𝑤</m:t>
                        </m:r>
                        <m:r>
                          <a:rPr lang="en-PH" b="0" i="1" smtClean="0">
                            <a:latin typeface="Cambria Math" panose="02040503050406030204" pitchFamily="18" charset="0"/>
                          </a:rPr>
                          <m:t>′</m:t>
                        </m:r>
                        <m:r>
                          <a:rPr lang="en-PH" b="0" i="1" smtClean="0">
                            <a:latin typeface="Cambria Math" panose="02040503050406030204" pitchFamily="18" charset="0"/>
                          </a:rPr>
                          <m:t>𝜃</m:t>
                        </m:r>
                        <m:r>
                          <a:rPr lang="en-PH" b="0" i="1" smtClean="0">
                            <a:latin typeface="Cambria Math" panose="02040503050406030204" pitchFamily="18" charset="0"/>
                          </a:rPr>
                          <m:t>′</m:t>
                        </m:r>
                      </m:e>
                    </m:acc>
                  </m:oMath>
                </a14:m>
                <a:endParaRPr lang="en-PH" dirty="0">
                  <a:latin typeface="Garamond" panose="02020404030301010803" pitchFamily="18" charset="0"/>
                </a:endParaRPr>
              </a:p>
              <a:p>
                <a:r>
                  <a:rPr lang="en-PH" dirty="0">
                    <a:latin typeface="Garamond" panose="02020404030301010803" pitchFamily="18" charset="0"/>
                  </a:rPr>
                  <a:t>Compare flux over sea versus over land</a:t>
                </a:r>
              </a:p>
              <a:p>
                <a:pPr lvl="1"/>
                <a:endParaRPr lang="en-PH" dirty="0">
                  <a:latin typeface="Garamond" panose="02020404030301010803" pitchFamily="18" charset="0"/>
                </a:endParaRPr>
              </a:p>
              <a:p>
                <a:pPr lvl="1"/>
                <a:endParaRPr lang="en-PH" dirty="0">
                  <a:latin typeface="Garamond" panose="02020404030301010803" pitchFamily="18" charset="0"/>
                </a:endParaRPr>
              </a:p>
            </p:txBody>
          </p:sp>
        </mc:Choice>
        <mc:Fallback xmlns="">
          <p:sp>
            <p:nvSpPr>
              <p:cNvPr id="4" name="Content Placeholder 7">
                <a:extLst>
                  <a:ext uri="{FF2B5EF4-FFF2-40B4-BE49-F238E27FC236}">
                    <a16:creationId xmlns:a16="http://schemas.microsoft.com/office/drawing/2014/main" id="{E03B6DD1-09E7-F6C7-C8A6-89A6AB47DA9E}"/>
                  </a:ext>
                </a:extLst>
              </p:cNvPr>
              <p:cNvSpPr txBox="1">
                <a:spLocks noRot="1" noChangeAspect="1" noMove="1" noResize="1" noEditPoints="1" noAdjustHandles="1" noChangeArrowheads="1" noChangeShapeType="1" noTextEdit="1"/>
              </p:cNvSpPr>
              <p:nvPr/>
            </p:nvSpPr>
            <p:spPr>
              <a:xfrm>
                <a:off x="1466337" y="1851235"/>
                <a:ext cx="6557317" cy="3653918"/>
              </a:xfrm>
              <a:prstGeom prst="rect">
                <a:avLst/>
              </a:prstGeom>
              <a:blipFill>
                <a:blip r:embed="rId3"/>
                <a:stretch>
                  <a:fillRect l="-1674" t="-3005" r="-1302" b="-1669"/>
                </a:stretch>
              </a:blipFill>
            </p:spPr>
            <p:txBody>
              <a:bodyPr/>
              <a:lstStyle/>
              <a:p>
                <a:r>
                  <a:rPr lang="en-PH">
                    <a:noFill/>
                  </a:rPr>
                  <a:t> </a:t>
                </a:r>
              </a:p>
            </p:txBody>
          </p:sp>
        </mc:Fallback>
      </mc:AlternateContent>
    </p:spTree>
    <p:extLst>
      <p:ext uri="{BB962C8B-B14F-4D97-AF65-F5344CB8AC3E}">
        <p14:creationId xmlns:p14="http://schemas.microsoft.com/office/powerpoint/2010/main" val="96933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3BE3-A996-016B-A01A-A3728685CDB8}"/>
              </a:ext>
            </a:extLst>
          </p:cNvPr>
          <p:cNvSpPr>
            <a:spLocks noGrp="1"/>
          </p:cNvSpPr>
          <p:nvPr>
            <p:ph type="title"/>
          </p:nvPr>
        </p:nvSpPr>
        <p:spPr>
          <a:xfrm>
            <a:off x="0" y="0"/>
            <a:ext cx="12192000" cy="1219200"/>
          </a:xfrm>
          <a:solidFill>
            <a:srgbClr val="46166B"/>
          </a:solidFill>
        </p:spPr>
        <p:txBody>
          <a:bodyPr/>
          <a:lstStyle/>
          <a:p>
            <a:r>
              <a:rPr lang="en-PH" dirty="0">
                <a:solidFill>
                  <a:schemeClr val="bg1"/>
                </a:solidFill>
                <a:latin typeface="Bahnschrift SemiBold" panose="020B0502040204020203" pitchFamily="34" charset="0"/>
              </a:rPr>
              <a:t>	Research Questions</a:t>
            </a:r>
          </a:p>
        </p:txBody>
      </p:sp>
      <p:sp>
        <p:nvSpPr>
          <p:cNvPr id="6" name="Rectangle 5">
            <a:extLst>
              <a:ext uri="{FF2B5EF4-FFF2-40B4-BE49-F238E27FC236}">
                <a16:creationId xmlns:a16="http://schemas.microsoft.com/office/drawing/2014/main" id="{4C645FFB-1226-6703-7359-28BF43969765}"/>
              </a:ext>
            </a:extLst>
          </p:cNvPr>
          <p:cNvSpPr/>
          <p:nvPr/>
        </p:nvSpPr>
        <p:spPr>
          <a:xfrm>
            <a:off x="-288324" y="6137189"/>
            <a:ext cx="12579178" cy="720811"/>
          </a:xfrm>
          <a:prstGeom prst="rect">
            <a:avLst/>
          </a:prstGeom>
          <a:solidFill>
            <a:srgbClr val="4616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Content Placeholder 7">
            <a:extLst>
              <a:ext uri="{FF2B5EF4-FFF2-40B4-BE49-F238E27FC236}">
                <a16:creationId xmlns:a16="http://schemas.microsoft.com/office/drawing/2014/main" id="{E2161965-9C3C-0882-2D66-035E1141A6A0}"/>
              </a:ext>
            </a:extLst>
          </p:cNvPr>
          <p:cNvSpPr>
            <a:spLocks noGrp="1"/>
          </p:cNvSpPr>
          <p:nvPr>
            <p:ph idx="1"/>
          </p:nvPr>
        </p:nvSpPr>
        <p:spPr>
          <a:xfrm>
            <a:off x="74141" y="6269939"/>
            <a:ext cx="12117859" cy="588061"/>
          </a:xfrm>
        </p:spPr>
        <p:txBody>
          <a:bodyPr>
            <a:noAutofit/>
          </a:bodyPr>
          <a:lstStyle/>
          <a:p>
            <a:pPr marL="0" indent="0">
              <a:buNone/>
            </a:pPr>
            <a:r>
              <a:rPr lang="en-PH" sz="2400" dirty="0">
                <a:solidFill>
                  <a:schemeClr val="bg1">
                    <a:lumMod val="50000"/>
                  </a:schemeClr>
                </a:solidFill>
                <a:latin typeface="Garamond" panose="02020404030301010803" pitchFamily="18" charset="0"/>
              </a:rPr>
              <a:t>Introduction</a:t>
            </a:r>
            <a:r>
              <a:rPr lang="en-PH" sz="2400" dirty="0">
                <a:solidFill>
                  <a:schemeClr val="bg1"/>
                </a:solidFill>
                <a:latin typeface="Garamond" panose="02020404030301010803" pitchFamily="18" charset="0"/>
              </a:rPr>
              <a:t>      </a:t>
            </a:r>
            <a:r>
              <a:rPr lang="en-PH" sz="2400" b="1" dirty="0">
                <a:solidFill>
                  <a:srgbClr val="EEB211"/>
                </a:solidFill>
                <a:latin typeface="Garamond" panose="02020404030301010803" pitchFamily="18" charset="0"/>
              </a:rPr>
              <a:t>Research Questions     </a:t>
            </a:r>
            <a:r>
              <a:rPr lang="en-PH" sz="2400" dirty="0">
                <a:solidFill>
                  <a:schemeClr val="bg1">
                    <a:lumMod val="50000"/>
                  </a:schemeClr>
                </a:solidFill>
                <a:latin typeface="Garamond" panose="02020404030301010803" pitchFamily="18" charset="0"/>
              </a:rPr>
              <a:t>Data &amp; Methods     Results &amp; Discussions      Conclusions</a:t>
            </a:r>
          </a:p>
        </p:txBody>
      </p:sp>
      <p:sp>
        <p:nvSpPr>
          <p:cNvPr id="7" name="Content Placeholder 7">
            <a:extLst>
              <a:ext uri="{FF2B5EF4-FFF2-40B4-BE49-F238E27FC236}">
                <a16:creationId xmlns:a16="http://schemas.microsoft.com/office/drawing/2014/main" id="{929442AC-297B-DFC3-105B-5BB05248EDD3}"/>
              </a:ext>
            </a:extLst>
          </p:cNvPr>
          <p:cNvSpPr txBox="1">
            <a:spLocks/>
          </p:cNvSpPr>
          <p:nvPr/>
        </p:nvSpPr>
        <p:spPr>
          <a:xfrm>
            <a:off x="914401" y="4811807"/>
            <a:ext cx="5257800" cy="596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PH" sz="2400" dirty="0">
              <a:latin typeface="Garamond" panose="02020404030301010803" pitchFamily="18" charset="0"/>
            </a:endParaRPr>
          </a:p>
        </p:txBody>
      </p:sp>
      <p:sp>
        <p:nvSpPr>
          <p:cNvPr id="4" name="Content Placeholder 7">
            <a:extLst>
              <a:ext uri="{FF2B5EF4-FFF2-40B4-BE49-F238E27FC236}">
                <a16:creationId xmlns:a16="http://schemas.microsoft.com/office/drawing/2014/main" id="{E03B6DD1-09E7-F6C7-C8A6-89A6AB47DA9E}"/>
              </a:ext>
            </a:extLst>
          </p:cNvPr>
          <p:cNvSpPr txBox="1">
            <a:spLocks/>
          </p:cNvSpPr>
          <p:nvPr/>
        </p:nvSpPr>
        <p:spPr>
          <a:xfrm>
            <a:off x="1466337" y="1947812"/>
            <a:ext cx="6588212" cy="3653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PH" dirty="0">
              <a:latin typeface="Garamond" panose="02020404030301010803" pitchFamily="18" charset="0"/>
            </a:endParaRPr>
          </a:p>
          <a:p>
            <a:pPr lvl="1"/>
            <a:endParaRPr lang="en-PH" dirty="0">
              <a:latin typeface="Garamond" panose="02020404030301010803" pitchFamily="18" charset="0"/>
            </a:endParaRPr>
          </a:p>
        </p:txBody>
      </p:sp>
      <p:sp>
        <p:nvSpPr>
          <p:cNvPr id="9" name="Content Placeholder 7">
            <a:extLst>
              <a:ext uri="{FF2B5EF4-FFF2-40B4-BE49-F238E27FC236}">
                <a16:creationId xmlns:a16="http://schemas.microsoft.com/office/drawing/2014/main" id="{119C189F-4CFC-DEB2-F201-2390C446C2AC}"/>
              </a:ext>
            </a:extLst>
          </p:cNvPr>
          <p:cNvSpPr txBox="1">
            <a:spLocks/>
          </p:cNvSpPr>
          <p:nvPr/>
        </p:nvSpPr>
        <p:spPr>
          <a:xfrm>
            <a:off x="1153298" y="2227444"/>
            <a:ext cx="9885404" cy="2767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1" indent="-457200">
              <a:buAutoNum type="arabicPeriod"/>
            </a:pPr>
            <a:r>
              <a:rPr lang="en-PH" dirty="0">
                <a:solidFill>
                  <a:srgbClr val="C00000"/>
                </a:solidFill>
                <a:latin typeface="Garamond" panose="02020404030301010803" pitchFamily="18" charset="0"/>
              </a:rPr>
              <a:t>How do the turbulent fluxes compare during Kelvin wave events over the Indian ocean versus over the Maritime Continent? </a:t>
            </a:r>
            <a:r>
              <a:rPr lang="en-PH" dirty="0">
                <a:latin typeface="Garamond" panose="02020404030301010803" pitchFamily="18" charset="0"/>
              </a:rPr>
              <a:t>How does the vertical structure of the turbulent fluxes change over the sea versus over land?</a:t>
            </a:r>
          </a:p>
          <a:p>
            <a:pPr marL="914400" lvl="1" indent="-457200">
              <a:buAutoNum type="arabicPeriod"/>
            </a:pPr>
            <a:endParaRPr lang="en-PH" dirty="0">
              <a:solidFill>
                <a:srgbClr val="C00000"/>
              </a:solidFill>
              <a:latin typeface="Garamond" panose="02020404030301010803" pitchFamily="18" charset="0"/>
            </a:endParaRPr>
          </a:p>
          <a:p>
            <a:pPr marL="914400" lvl="1" indent="-457200">
              <a:buAutoNum type="arabicPeriod"/>
            </a:pPr>
            <a:r>
              <a:rPr lang="en-PH" dirty="0">
                <a:solidFill>
                  <a:srgbClr val="C00000"/>
                </a:solidFill>
                <a:latin typeface="Garamond" panose="02020404030301010803" pitchFamily="18" charset="0"/>
              </a:rPr>
              <a:t>How do the turbulent fluxes change across the different phases of the MJO? </a:t>
            </a:r>
            <a:r>
              <a:rPr lang="en-PH" dirty="0">
                <a:latin typeface="Garamond" panose="02020404030301010803" pitchFamily="18" charset="0"/>
              </a:rPr>
              <a:t>How do the turbulent fluxes behave during the active convective phase versus the suppressed convective phase of the MJO? </a:t>
            </a:r>
          </a:p>
        </p:txBody>
      </p:sp>
    </p:spTree>
    <p:extLst>
      <p:ext uri="{BB962C8B-B14F-4D97-AF65-F5344CB8AC3E}">
        <p14:creationId xmlns:p14="http://schemas.microsoft.com/office/powerpoint/2010/main" val="1185880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1726</Words>
  <Application>Microsoft Office PowerPoint</Application>
  <PresentationFormat>Widescreen</PresentationFormat>
  <Paragraphs>169</Paragraphs>
  <Slides>22</Slides>
  <Notes>14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Bahnschrift SemiBold</vt:lpstr>
      <vt:lpstr>Calibri</vt:lpstr>
      <vt:lpstr>Calibri Light</vt:lpstr>
      <vt:lpstr>Cambria Math</vt:lpstr>
      <vt:lpstr>Garamond</vt:lpstr>
      <vt:lpstr>TeXGyreTermesX-Regular</vt:lpstr>
      <vt:lpstr>Office Theme</vt:lpstr>
      <vt:lpstr>Turbulent flux over land and sea as a Kelvin wave propagates through different phases of the MJO</vt:lpstr>
      <vt:lpstr> Outline</vt:lpstr>
      <vt:lpstr> Theoretical background</vt:lpstr>
      <vt:lpstr> Theoretical background</vt:lpstr>
      <vt:lpstr> Theoretical background</vt:lpstr>
      <vt:lpstr> Theoretical background</vt:lpstr>
      <vt:lpstr> Theoretical background</vt:lpstr>
      <vt:lpstr> Objectives</vt:lpstr>
      <vt:lpstr> Research Questions</vt:lpstr>
      <vt:lpstr> Data</vt:lpstr>
      <vt:lpstr>PowerPoint Presentation</vt:lpstr>
      <vt:lpstr> Get days with Kelvin wave events</vt:lpstr>
      <vt:lpstr> Calculating turbulent fluxes</vt:lpstr>
      <vt:lpstr> Momentum Flux</vt:lpstr>
      <vt:lpstr> Momentum Flux</vt:lpstr>
      <vt:lpstr> Heat Flux</vt:lpstr>
      <vt:lpstr> Heat Flux</vt:lpstr>
      <vt:lpstr> Moisture Flux</vt:lpstr>
      <vt:lpstr> Moisture Flux</vt:lpstr>
      <vt:lpstr> Summary and Conclusions</vt:lpstr>
      <vt:lpstr> References</vt:lpstr>
      <vt:lpstr> 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Crizzia Mielle de Castro</dc:creator>
  <cp:lastModifiedBy>Crizzia Mielle de Castro</cp:lastModifiedBy>
  <cp:revision>63</cp:revision>
  <dcterms:created xsi:type="dcterms:W3CDTF">2023-11-17T20:56:11Z</dcterms:created>
  <dcterms:modified xsi:type="dcterms:W3CDTF">2023-12-01T01:48:34Z</dcterms:modified>
</cp:coreProperties>
</file>